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handoutMasterIdLst>
    <p:handoutMasterId r:id="rId23"/>
  </p:handoutMasterIdLst>
  <p:sldIdLst>
    <p:sldId id="256" r:id="rId2"/>
    <p:sldId id="290" r:id="rId3"/>
    <p:sldId id="321" r:id="rId4"/>
    <p:sldId id="291" r:id="rId5"/>
    <p:sldId id="298" r:id="rId6"/>
    <p:sldId id="293" r:id="rId7"/>
    <p:sldId id="300" r:id="rId8"/>
    <p:sldId id="303" r:id="rId9"/>
    <p:sldId id="302" r:id="rId10"/>
    <p:sldId id="294" r:id="rId11"/>
    <p:sldId id="268" r:id="rId12"/>
    <p:sldId id="304" r:id="rId13"/>
    <p:sldId id="305" r:id="rId14"/>
    <p:sldId id="306" r:id="rId15"/>
    <p:sldId id="322" r:id="rId16"/>
    <p:sldId id="307" r:id="rId17"/>
    <p:sldId id="308" r:id="rId18"/>
    <p:sldId id="295" r:id="rId19"/>
    <p:sldId id="327" r:id="rId20"/>
    <p:sldId id="328" r:id="rId21"/>
  </p:sldIdLst>
  <p:sldSz cx="9144000" cy="6858000" type="screen4x3"/>
  <p:notesSz cx="6858000" cy="9144000"/>
  <p:defaultTextStyle>
    <a:defPPr>
      <a:defRPr lang="es-ES_tradnl"/>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0"/>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4" autoAdjust="0"/>
    <p:restoredTop sz="99604" autoAdjust="0"/>
  </p:normalViewPr>
  <p:slideViewPr>
    <p:cSldViewPr snapToGrid="0" snapToObjects="1">
      <p:cViewPr>
        <p:scale>
          <a:sx n="80" d="100"/>
          <a:sy n="80" d="100"/>
        </p:scale>
        <p:origin x="-25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valiaga\Desktop\Presentaci&#243;n%20BP11\PIB%202011-2012_12_12_2011.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29583052118485553"/>
          <c:y val="2.9100529100529089E-2"/>
          <c:w val="0.67600192833039241"/>
          <c:h val="0.90074511519393463"/>
        </c:manualLayout>
      </c:layout>
      <c:barChart>
        <c:barDir val="bar"/>
        <c:grouping val="clustered"/>
        <c:ser>
          <c:idx val="0"/>
          <c:order val="0"/>
          <c:spPr>
            <a:solidFill>
              <a:srgbClr val="0070C0"/>
            </a:solidFill>
          </c:spPr>
          <c:dPt>
            <c:idx val="0"/>
            <c:spPr>
              <a:solidFill>
                <a:srgbClr val="00B0F0"/>
              </a:solidFill>
            </c:spPr>
          </c:dPt>
          <c:dPt>
            <c:idx val="9"/>
            <c:spPr>
              <a:solidFill>
                <a:srgbClr val="00B050"/>
              </a:solidFill>
            </c:spPr>
          </c:dPt>
          <c:dPt>
            <c:idx val="11"/>
            <c:spPr>
              <a:solidFill>
                <a:srgbClr val="C00000"/>
              </a:solidFill>
            </c:spPr>
          </c:dPt>
          <c:dPt>
            <c:idx val="15"/>
            <c:spPr>
              <a:solidFill>
                <a:schemeClr val="accent6">
                  <a:lumMod val="75000"/>
                </a:schemeClr>
              </a:solidFill>
            </c:spPr>
          </c:dPt>
          <c:dLbls>
            <c:dLbl>
              <c:idx val="17"/>
              <c:layout>
                <c:manualLayout>
                  <c:x val="-8.5034013605442688E-3"/>
                  <c:y val="0"/>
                </c:manualLayout>
              </c:layout>
              <c:showVal val="1"/>
            </c:dLbl>
            <c:dLbl>
              <c:idx val="18"/>
              <c:layout>
                <c:manualLayout>
                  <c:x val="-5.1020408163265293E-3"/>
                  <c:y val="5.290796983710413E-3"/>
                </c:manualLayout>
              </c:layout>
              <c:showVal val="1"/>
            </c:dLbl>
            <c:txPr>
              <a:bodyPr/>
              <a:lstStyle/>
              <a:p>
                <a:pPr>
                  <a:defRPr sz="1200"/>
                </a:pPr>
                <a:endParaRPr lang="en-US"/>
              </a:p>
            </c:txPr>
            <c:showVal val="1"/>
          </c:dLbls>
          <c:cat>
            <c:strRef>
              <c:f>'graf 2011'!$B$3:$B$26</c:f>
              <c:strCache>
                <c:ptCount val="24"/>
                <c:pt idx="0">
                  <c:v>El Caribe</c:v>
                </c:pt>
                <c:pt idx="1">
                  <c:v>El Salvador</c:v>
                </c:pt>
                <c:pt idx="2">
                  <c:v>Cuba</c:v>
                </c:pt>
                <c:pt idx="3">
                  <c:v>Brasil</c:v>
                </c:pt>
                <c:pt idx="4">
                  <c:v>Honduras</c:v>
                </c:pt>
                <c:pt idx="5">
                  <c:v>Guatemala</c:v>
                </c:pt>
                <c:pt idx="6">
                  <c:v>Costa Rica</c:v>
                </c:pt>
                <c:pt idx="7">
                  <c:v>México</c:v>
                </c:pt>
                <c:pt idx="8">
                  <c:v>Paraguay</c:v>
                </c:pt>
                <c:pt idx="9">
                  <c:v> Centroamérica (9 países)</c:v>
                </c:pt>
                <c:pt idx="10">
                  <c:v>Venezuela(Rep.Bol.de)</c:v>
                </c:pt>
                <c:pt idx="11">
                  <c:v>América Latina y el Caribe</c:v>
                </c:pt>
                <c:pt idx="12">
                  <c:v>Haití</c:v>
                </c:pt>
                <c:pt idx="13">
                  <c:v>Nicaragua</c:v>
                </c:pt>
                <c:pt idx="14">
                  <c:v>República Dominicana</c:v>
                </c:pt>
                <c:pt idx="15">
                  <c:v>América del Sur (10 países)</c:v>
                </c:pt>
                <c:pt idx="16">
                  <c:v>Bolivia(Est.Plur.de)</c:v>
                </c:pt>
                <c:pt idx="17">
                  <c:v>Uruguay</c:v>
                </c:pt>
                <c:pt idx="18">
                  <c:v>Colombia</c:v>
                </c:pt>
                <c:pt idx="19">
                  <c:v>Chile</c:v>
                </c:pt>
                <c:pt idx="20">
                  <c:v>Perú</c:v>
                </c:pt>
                <c:pt idx="21">
                  <c:v>Ecuador</c:v>
                </c:pt>
                <c:pt idx="22">
                  <c:v>Argentina</c:v>
                </c:pt>
                <c:pt idx="23">
                  <c:v>Panamá</c:v>
                </c:pt>
              </c:strCache>
            </c:strRef>
          </c:cat>
          <c:val>
            <c:numRef>
              <c:f>'graf 2011'!$C$3:$C$26</c:f>
              <c:numCache>
                <c:formatCode>0.0</c:formatCode>
                <c:ptCount val="24"/>
                <c:pt idx="0">
                  <c:v>0.70000000000000062</c:v>
                </c:pt>
                <c:pt idx="1">
                  <c:v>1.4</c:v>
                </c:pt>
                <c:pt idx="2">
                  <c:v>2.5</c:v>
                </c:pt>
                <c:pt idx="3">
                  <c:v>2.9000000000000004</c:v>
                </c:pt>
                <c:pt idx="4">
                  <c:v>3.2</c:v>
                </c:pt>
                <c:pt idx="5">
                  <c:v>3.3000000000000003</c:v>
                </c:pt>
                <c:pt idx="6">
                  <c:v>3.8</c:v>
                </c:pt>
                <c:pt idx="7">
                  <c:v>4</c:v>
                </c:pt>
                <c:pt idx="8">
                  <c:v>4</c:v>
                </c:pt>
                <c:pt idx="9">
                  <c:v>4.0515326592826195</c:v>
                </c:pt>
                <c:pt idx="10">
                  <c:v>4.2</c:v>
                </c:pt>
                <c:pt idx="11">
                  <c:v>4.3125426503598296</c:v>
                </c:pt>
                <c:pt idx="12">
                  <c:v>4.5</c:v>
                </c:pt>
                <c:pt idx="13">
                  <c:v>4.5</c:v>
                </c:pt>
                <c:pt idx="14">
                  <c:v>4.5</c:v>
                </c:pt>
                <c:pt idx="15">
                  <c:v>4.5726858600299645</c:v>
                </c:pt>
                <c:pt idx="16">
                  <c:v>5.0999999999999996</c:v>
                </c:pt>
                <c:pt idx="17">
                  <c:v>5.5</c:v>
                </c:pt>
                <c:pt idx="18">
                  <c:v>5.5</c:v>
                </c:pt>
                <c:pt idx="19">
                  <c:v>6.3</c:v>
                </c:pt>
                <c:pt idx="20">
                  <c:v>7.0000000000000009</c:v>
                </c:pt>
                <c:pt idx="21">
                  <c:v>8</c:v>
                </c:pt>
                <c:pt idx="22">
                  <c:v>9</c:v>
                </c:pt>
                <c:pt idx="23">
                  <c:v>10.5</c:v>
                </c:pt>
              </c:numCache>
            </c:numRef>
          </c:val>
        </c:ser>
        <c:gapWidth val="83"/>
        <c:axId val="43414656"/>
        <c:axId val="41738624"/>
      </c:barChart>
      <c:catAx>
        <c:axId val="43414656"/>
        <c:scaling>
          <c:orientation val="minMax"/>
        </c:scaling>
        <c:axPos val="l"/>
        <c:tickLblPos val="nextTo"/>
        <c:txPr>
          <a:bodyPr/>
          <a:lstStyle/>
          <a:p>
            <a:pPr>
              <a:defRPr sz="1200"/>
            </a:pPr>
            <a:endParaRPr lang="en-US"/>
          </a:p>
        </c:txPr>
        <c:crossAx val="41738624"/>
        <c:crosses val="autoZero"/>
        <c:auto val="1"/>
        <c:lblAlgn val="ctr"/>
        <c:lblOffset val="100"/>
        <c:tickLblSkip val="1"/>
      </c:catAx>
      <c:valAx>
        <c:axId val="41738624"/>
        <c:scaling>
          <c:orientation val="minMax"/>
        </c:scaling>
        <c:axPos val="b"/>
        <c:majorGridlines>
          <c:spPr>
            <a:ln>
              <a:prstDash val="sysDash"/>
            </a:ln>
          </c:spPr>
        </c:majorGridlines>
        <c:numFmt formatCode="0" sourceLinked="0"/>
        <c:tickLblPos val="nextTo"/>
        <c:spPr>
          <a:ln>
            <a:solidFill>
              <a:srgbClr val="000000">
                <a:lumMod val="75000"/>
                <a:lumOff val="25000"/>
              </a:srgbClr>
            </a:solidFill>
          </a:ln>
        </c:spPr>
        <c:txPr>
          <a:bodyPr/>
          <a:lstStyle/>
          <a:p>
            <a:pPr>
              <a:defRPr sz="1200"/>
            </a:pPr>
            <a:endParaRPr lang="en-US"/>
          </a:p>
        </c:txPr>
        <c:crossAx val="43414656"/>
        <c:crosses val="autoZero"/>
        <c:crossBetween val="between"/>
      </c:valAx>
    </c:plotArea>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9FCC18-62A7-46AC-911B-FD3E434090C7}" type="datetimeFigureOut">
              <a:rPr lang="en-US"/>
              <a:pPr>
                <a:defRPr/>
              </a:pPr>
              <a:t>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DF433C4-C464-469A-A74D-4B4E41BB65CE}" type="slidenum">
              <a:rPr lang="en-US"/>
              <a:pPr>
                <a:defRPr/>
              </a:pPr>
              <a:t>‹#›</a:t>
            </a:fld>
            <a:endParaRPr lang="en-US"/>
          </a:p>
        </p:txBody>
      </p:sp>
    </p:spTree>
    <p:extLst>
      <p:ext uri="{BB962C8B-B14F-4D97-AF65-F5344CB8AC3E}">
        <p14:creationId xmlns:p14="http://schemas.microsoft.com/office/powerpoint/2010/main" xmlns="" val="3811490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787B28F-7CBB-4BBB-B42E-E6D479F79201}" type="datetimeFigureOut">
              <a:rPr lang="es-ES_tradnl"/>
              <a:pPr>
                <a:defRPr/>
              </a:pPr>
              <a:t>01/02/2012</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noProof="0" smtClean="0"/>
              <a:t>Haga clic para modificar el estilo de texto del patrón</a:t>
            </a:r>
          </a:p>
          <a:p>
            <a:pPr lvl="1"/>
            <a:r>
              <a:rPr lang="pt-PT" noProof="0" smtClean="0"/>
              <a:t>Segundo nivel</a:t>
            </a:r>
          </a:p>
          <a:p>
            <a:pPr lvl="2"/>
            <a:r>
              <a:rPr lang="pt-PT" noProof="0" smtClean="0"/>
              <a:t>Tercer nivel</a:t>
            </a:r>
          </a:p>
          <a:p>
            <a:pPr lvl="3"/>
            <a:r>
              <a:rPr lang="pt-PT" noProof="0" smtClean="0"/>
              <a:t>Cuarto nivel</a:t>
            </a:r>
          </a:p>
          <a:p>
            <a:pPr lvl="4"/>
            <a:r>
              <a:rPr lang="pt-PT" noProof="0" smtClean="0"/>
              <a:t>Quinto nivel</a:t>
            </a:r>
            <a:endParaRPr lang="es-ES_tradnl" noProof="0"/>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6E8756A-016C-4B4D-9722-8A8597181559}" type="slidenum">
              <a:rPr lang="es-ES_tradnl"/>
              <a:pPr>
                <a:defRPr/>
              </a:pPr>
              <a:t>‹#›</a:t>
            </a:fld>
            <a:endParaRPr lang="es-ES_tradnl"/>
          </a:p>
        </p:txBody>
      </p:sp>
    </p:spTree>
    <p:extLst>
      <p:ext uri="{BB962C8B-B14F-4D97-AF65-F5344CB8AC3E}">
        <p14:creationId xmlns:p14="http://schemas.microsoft.com/office/powerpoint/2010/main" xmlns="" val="415830728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2200" dirty="0" smtClean="0"/>
              <a:t>En el </a:t>
            </a:r>
            <a:r>
              <a:rPr lang="en-US" sz="2200" dirty="0" err="1" smtClean="0"/>
              <a:t>año</a:t>
            </a:r>
            <a:r>
              <a:rPr lang="en-US" sz="2200" dirty="0" smtClean="0"/>
              <a:t> en </a:t>
            </a:r>
            <a:r>
              <a:rPr lang="en-US" sz="2200" dirty="0" err="1" smtClean="0"/>
              <a:t>su</a:t>
            </a:r>
            <a:r>
              <a:rPr lang="en-US" sz="2200" dirty="0" smtClean="0"/>
              <a:t> </a:t>
            </a:r>
            <a:r>
              <a:rPr lang="en-US" sz="2200" dirty="0" err="1" smtClean="0"/>
              <a:t>conjunto</a:t>
            </a:r>
            <a:r>
              <a:rPr lang="en-US" sz="2200" dirty="0" smtClean="0"/>
              <a:t> se </a:t>
            </a:r>
            <a:r>
              <a:rPr lang="en-US" sz="2200" dirty="0" err="1" smtClean="0"/>
              <a:t>desaceleró</a:t>
            </a:r>
            <a:r>
              <a:rPr lang="en-US" sz="2200" dirty="0" smtClean="0"/>
              <a:t> el </a:t>
            </a:r>
            <a:r>
              <a:rPr lang="en-US" sz="2200" dirty="0" err="1" smtClean="0"/>
              <a:t>crecimiento</a:t>
            </a:r>
            <a:r>
              <a:rPr lang="en-US" sz="2200" dirty="0" smtClean="0"/>
              <a:t>. En </a:t>
            </a:r>
            <a:r>
              <a:rPr lang="en-US" sz="2200" dirty="0" err="1" smtClean="0"/>
              <a:t>términos</a:t>
            </a:r>
            <a:r>
              <a:rPr lang="en-US" sz="2200" dirty="0" smtClean="0"/>
              <a:t> </a:t>
            </a:r>
            <a:r>
              <a:rPr lang="en-US" sz="2200" dirty="0" err="1" smtClean="0"/>
              <a:t>contables</a:t>
            </a:r>
            <a:r>
              <a:rPr lang="en-US" sz="2200" dirty="0" smtClean="0"/>
              <a:t> </a:t>
            </a:r>
            <a:r>
              <a:rPr lang="en-US" sz="2200" dirty="0" err="1" smtClean="0"/>
              <a:t>Brasil</a:t>
            </a:r>
            <a:r>
              <a:rPr lang="en-US" sz="2200" dirty="0" smtClean="0"/>
              <a:t> </a:t>
            </a:r>
            <a:r>
              <a:rPr lang="en-US" sz="2200" dirty="0" err="1" smtClean="0"/>
              <a:t>explica</a:t>
            </a:r>
            <a:r>
              <a:rPr lang="en-US" sz="2200" dirty="0" smtClean="0"/>
              <a:t> el 95% del </a:t>
            </a:r>
            <a:r>
              <a:rPr lang="en-US" sz="2200" dirty="0" err="1" smtClean="0"/>
              <a:t>menor</a:t>
            </a:r>
            <a:r>
              <a:rPr lang="en-US" sz="2200" dirty="0" smtClean="0"/>
              <a:t> </a:t>
            </a:r>
            <a:r>
              <a:rPr lang="en-US" sz="2200" dirty="0" err="1" smtClean="0"/>
              <a:t>crecimiento</a:t>
            </a:r>
            <a:r>
              <a:rPr lang="en-US" sz="2200" dirty="0" smtClean="0"/>
              <a:t> de la </a:t>
            </a:r>
            <a:r>
              <a:rPr lang="en-US" sz="2200" dirty="0" err="1" smtClean="0"/>
              <a:t>región</a:t>
            </a:r>
            <a:r>
              <a:rPr lang="en-US" sz="2200" dirty="0" smtClean="0"/>
              <a:t> en 2011</a:t>
            </a:r>
          </a:p>
          <a:p>
            <a:r>
              <a:rPr lang="en-US" sz="2200" dirty="0" smtClean="0"/>
              <a:t>En la </a:t>
            </a:r>
            <a:r>
              <a:rPr lang="en-US" sz="2200" dirty="0" err="1" smtClean="0"/>
              <a:t>segunda</a:t>
            </a:r>
            <a:r>
              <a:rPr lang="en-US" sz="2200" dirty="0" smtClean="0"/>
              <a:t> </a:t>
            </a:r>
            <a:r>
              <a:rPr lang="en-US" sz="2200" dirty="0" err="1" smtClean="0"/>
              <a:t>mitad</a:t>
            </a:r>
            <a:r>
              <a:rPr lang="en-US" sz="2200" dirty="0" smtClean="0"/>
              <a:t> del </a:t>
            </a:r>
            <a:r>
              <a:rPr lang="en-US" sz="2200" dirty="0" err="1" smtClean="0"/>
              <a:t>año</a:t>
            </a:r>
            <a:r>
              <a:rPr lang="en-US" sz="2200" dirty="0" smtClean="0"/>
              <a:t> se </a:t>
            </a:r>
            <a:r>
              <a:rPr lang="en-US" sz="2200" dirty="0" err="1" smtClean="0"/>
              <a:t>profundizó</a:t>
            </a:r>
            <a:r>
              <a:rPr lang="en-US" sz="2200" dirty="0" smtClean="0"/>
              <a:t> la </a:t>
            </a:r>
            <a:r>
              <a:rPr lang="en-US" sz="2200" dirty="0" err="1" smtClean="0"/>
              <a:t>desaceleración</a:t>
            </a:r>
            <a:r>
              <a:rPr lang="en-US" sz="2200" dirty="0" smtClean="0"/>
              <a:t> del </a:t>
            </a:r>
            <a:r>
              <a:rPr lang="en-US" sz="2200" dirty="0" err="1" smtClean="0"/>
              <a:t>crecimiento</a:t>
            </a:r>
            <a:r>
              <a:rPr lang="en-US" sz="2200" dirty="0" smtClean="0"/>
              <a:t> regional. </a:t>
            </a:r>
            <a:r>
              <a:rPr lang="en-US" sz="2200" dirty="0" err="1" smtClean="0"/>
              <a:t>Contribuyeron</a:t>
            </a:r>
            <a:r>
              <a:rPr lang="en-US" sz="2200" dirty="0" smtClean="0"/>
              <a:t>:</a:t>
            </a:r>
          </a:p>
          <a:p>
            <a:r>
              <a:rPr lang="en-US" sz="2200" dirty="0" err="1" smtClean="0"/>
              <a:t>Menores</a:t>
            </a:r>
            <a:r>
              <a:rPr lang="en-US" sz="2200" dirty="0" smtClean="0"/>
              <a:t> </a:t>
            </a:r>
            <a:r>
              <a:rPr lang="en-US" sz="2200" dirty="0" err="1" smtClean="0"/>
              <a:t>tasas</a:t>
            </a:r>
            <a:r>
              <a:rPr lang="en-US" sz="2200" dirty="0" smtClean="0"/>
              <a:t> de </a:t>
            </a:r>
            <a:r>
              <a:rPr lang="en-US" sz="2200" dirty="0" err="1" smtClean="0"/>
              <a:t>crecimiento</a:t>
            </a:r>
            <a:r>
              <a:rPr lang="en-US" sz="2200" dirty="0" smtClean="0"/>
              <a:t> de </a:t>
            </a:r>
            <a:r>
              <a:rPr lang="en-US" sz="2200" dirty="0" err="1" smtClean="0"/>
              <a:t>las</a:t>
            </a:r>
            <a:r>
              <a:rPr lang="en-US" sz="2200" dirty="0" smtClean="0"/>
              <a:t> </a:t>
            </a:r>
            <a:r>
              <a:rPr lang="en-US" sz="2200" dirty="0" err="1" smtClean="0"/>
              <a:t>exportaciones</a:t>
            </a:r>
            <a:r>
              <a:rPr lang="en-US" sz="2200" dirty="0" smtClean="0"/>
              <a:t>, </a:t>
            </a:r>
            <a:r>
              <a:rPr lang="en-US" sz="2200" dirty="0" err="1" smtClean="0"/>
              <a:t>una</a:t>
            </a:r>
            <a:r>
              <a:rPr lang="en-US" sz="2200" dirty="0" smtClean="0"/>
              <a:t> </a:t>
            </a:r>
            <a:r>
              <a:rPr lang="en-US" sz="2200" dirty="0" err="1" smtClean="0"/>
              <a:t>caída</a:t>
            </a:r>
            <a:r>
              <a:rPr lang="en-US" sz="2200" dirty="0" smtClean="0"/>
              <a:t> de </a:t>
            </a:r>
            <a:r>
              <a:rPr lang="en-US" sz="2200" dirty="0" err="1" smtClean="0"/>
              <a:t>precios</a:t>
            </a:r>
            <a:r>
              <a:rPr lang="en-US" sz="2200" dirty="0" smtClean="0"/>
              <a:t> de los </a:t>
            </a:r>
            <a:r>
              <a:rPr lang="en-US" sz="2200" dirty="0" err="1" smtClean="0"/>
              <a:t>principales</a:t>
            </a:r>
            <a:r>
              <a:rPr lang="en-US" sz="2200" dirty="0" smtClean="0"/>
              <a:t> </a:t>
            </a:r>
            <a:r>
              <a:rPr lang="en-US" sz="2200" dirty="0" err="1" smtClean="0"/>
              <a:t>bienes</a:t>
            </a:r>
            <a:r>
              <a:rPr lang="en-US" sz="2200" dirty="0" smtClean="0"/>
              <a:t> </a:t>
            </a:r>
            <a:r>
              <a:rPr lang="en-US" sz="2200" dirty="0" err="1" smtClean="0"/>
              <a:t>básicos</a:t>
            </a:r>
            <a:r>
              <a:rPr lang="en-US" sz="2200" dirty="0" smtClean="0"/>
              <a:t> de </a:t>
            </a:r>
            <a:r>
              <a:rPr lang="en-US" sz="2200" dirty="0" err="1" smtClean="0"/>
              <a:t>exportación</a:t>
            </a:r>
            <a:r>
              <a:rPr lang="en-US" sz="2200" dirty="0" smtClean="0"/>
              <a:t> de la </a:t>
            </a:r>
            <a:r>
              <a:rPr lang="en-US" sz="2200" dirty="0" err="1" smtClean="0"/>
              <a:t>región</a:t>
            </a:r>
            <a:r>
              <a:rPr lang="en-US" sz="2200" dirty="0" smtClean="0"/>
              <a:t> (</a:t>
            </a:r>
            <a:r>
              <a:rPr lang="en-US" sz="2200" dirty="0" err="1" smtClean="0"/>
              <a:t>aunque</a:t>
            </a:r>
            <a:r>
              <a:rPr lang="en-US" sz="2200" dirty="0" smtClean="0"/>
              <a:t> </a:t>
            </a:r>
            <a:r>
              <a:rPr lang="en-US" sz="2200" dirty="0" err="1" smtClean="0"/>
              <a:t>aún</a:t>
            </a:r>
            <a:r>
              <a:rPr lang="en-US" sz="2200" dirty="0" smtClean="0"/>
              <a:t> a </a:t>
            </a:r>
            <a:r>
              <a:rPr lang="en-US" sz="2200" dirty="0" err="1" smtClean="0"/>
              <a:t>niveles</a:t>
            </a:r>
            <a:r>
              <a:rPr lang="en-US" sz="2200" dirty="0" smtClean="0"/>
              <a:t> </a:t>
            </a:r>
            <a:r>
              <a:rPr lang="en-US" sz="2200" dirty="0" err="1" smtClean="0"/>
              <a:t>elevados</a:t>
            </a:r>
            <a:r>
              <a:rPr lang="en-US" sz="2200" dirty="0" smtClean="0"/>
              <a:t> </a:t>
            </a:r>
            <a:r>
              <a:rPr lang="en-US" sz="2200" dirty="0" err="1" smtClean="0"/>
              <a:t>históricamente</a:t>
            </a:r>
            <a:r>
              <a:rPr lang="en-US" sz="2200" dirty="0" smtClean="0"/>
              <a:t>) y un </a:t>
            </a:r>
            <a:r>
              <a:rPr lang="en-US" sz="2200" dirty="0" err="1" smtClean="0"/>
              <a:t>enframiento</a:t>
            </a:r>
            <a:r>
              <a:rPr lang="en-US" sz="2200" dirty="0" smtClean="0"/>
              <a:t> de la </a:t>
            </a:r>
            <a:r>
              <a:rPr lang="en-US" sz="2200" dirty="0" err="1" smtClean="0"/>
              <a:t>demanda</a:t>
            </a:r>
            <a:r>
              <a:rPr lang="en-US" sz="2200" dirty="0" smtClean="0"/>
              <a:t> </a:t>
            </a:r>
            <a:r>
              <a:rPr lang="en-US" sz="2200" dirty="0" err="1" smtClean="0"/>
              <a:t>interna</a:t>
            </a:r>
            <a:r>
              <a:rPr lang="en-US" sz="2200" dirty="0" smtClean="0"/>
              <a:t>.</a:t>
            </a:r>
          </a:p>
          <a:p>
            <a:r>
              <a:rPr lang="en-US" sz="2200" dirty="0" smtClean="0"/>
              <a:t>En el </a:t>
            </a:r>
            <a:r>
              <a:rPr lang="en-US" sz="2200" dirty="0" err="1" smtClean="0"/>
              <a:t>cuarto</a:t>
            </a:r>
            <a:r>
              <a:rPr lang="en-US" sz="2200" dirty="0" smtClean="0"/>
              <a:t> </a:t>
            </a:r>
            <a:r>
              <a:rPr lang="en-US" sz="2200" dirty="0" err="1" smtClean="0"/>
              <a:t>trimestre</a:t>
            </a:r>
            <a:r>
              <a:rPr lang="en-US" sz="2200" dirty="0" smtClean="0"/>
              <a:t> </a:t>
            </a:r>
            <a:r>
              <a:rPr lang="en-US" sz="2200" dirty="0" err="1" smtClean="0"/>
              <a:t>empeoran</a:t>
            </a:r>
            <a:r>
              <a:rPr lang="en-US" sz="2200" dirty="0" smtClean="0"/>
              <a:t> </a:t>
            </a:r>
            <a:r>
              <a:rPr lang="en-US" sz="2200" dirty="0" err="1" smtClean="0"/>
              <a:t>las</a:t>
            </a:r>
            <a:r>
              <a:rPr lang="en-US" sz="2200" dirty="0" smtClean="0"/>
              <a:t> </a:t>
            </a:r>
            <a:r>
              <a:rPr lang="en-US" sz="2200" dirty="0" err="1" smtClean="0"/>
              <a:t>expectativas</a:t>
            </a:r>
            <a:r>
              <a:rPr lang="en-US" sz="2200" dirty="0" smtClean="0"/>
              <a:t> </a:t>
            </a:r>
            <a:r>
              <a:rPr lang="en-US" sz="2200" dirty="0" err="1" smtClean="0"/>
              <a:t>sobre</a:t>
            </a:r>
            <a:r>
              <a:rPr lang="en-US" sz="2200" dirty="0" smtClean="0"/>
              <a:t> la </a:t>
            </a:r>
            <a:r>
              <a:rPr lang="en-US" sz="2200" dirty="0" err="1" smtClean="0"/>
              <a:t>evolución</a:t>
            </a:r>
            <a:r>
              <a:rPr lang="en-US" sz="2200" dirty="0" smtClean="0"/>
              <a:t> de la </a:t>
            </a:r>
            <a:r>
              <a:rPr lang="en-US" sz="2200" dirty="0" err="1" smtClean="0"/>
              <a:t>economía</a:t>
            </a:r>
            <a:r>
              <a:rPr lang="en-US" sz="2200" dirty="0" smtClean="0"/>
              <a:t> regional y </a:t>
            </a:r>
            <a:r>
              <a:rPr lang="en-US" sz="2200" dirty="0" err="1" smtClean="0"/>
              <a:t>crecen</a:t>
            </a:r>
            <a:r>
              <a:rPr lang="en-US" sz="2200" dirty="0" smtClean="0"/>
              <a:t> </a:t>
            </a:r>
            <a:r>
              <a:rPr lang="en-US" sz="2200" dirty="0" err="1" smtClean="0"/>
              <a:t>las</a:t>
            </a:r>
            <a:r>
              <a:rPr lang="en-US" sz="2200" dirty="0" smtClean="0"/>
              <a:t> </a:t>
            </a:r>
            <a:r>
              <a:rPr lang="en-US" sz="2200" dirty="0" err="1" smtClean="0"/>
              <a:t>incertidumbres</a:t>
            </a:r>
            <a:r>
              <a:rPr lang="en-US" sz="2200" dirty="0" smtClean="0"/>
              <a:t> </a:t>
            </a:r>
            <a:r>
              <a:rPr lang="en-US" sz="2200" dirty="0" err="1" smtClean="0"/>
              <a:t>respecto</a:t>
            </a:r>
            <a:r>
              <a:rPr lang="en-US" sz="2200" dirty="0" smtClean="0"/>
              <a:t> a la </a:t>
            </a:r>
            <a:r>
              <a:rPr lang="en-US" sz="2200" dirty="0" err="1" smtClean="0"/>
              <a:t>economía</a:t>
            </a:r>
            <a:r>
              <a:rPr lang="en-US" sz="2200" dirty="0" smtClean="0"/>
              <a:t> </a:t>
            </a:r>
            <a:r>
              <a:rPr lang="en-US" sz="2200" dirty="0" err="1" smtClean="0"/>
              <a:t>mundial</a:t>
            </a:r>
            <a:r>
              <a:rPr lang="en-US" sz="2200" dirty="0" smtClean="0"/>
              <a:t> (en </a:t>
            </a:r>
            <a:r>
              <a:rPr lang="en-US" sz="2200" dirty="0" err="1" smtClean="0"/>
              <a:t>torno</a:t>
            </a:r>
            <a:r>
              <a:rPr lang="en-US" sz="2200" dirty="0" smtClean="0"/>
              <a:t> a la crisis de </a:t>
            </a:r>
            <a:r>
              <a:rPr lang="en-US" sz="2200" dirty="0" err="1" smtClean="0"/>
              <a:t>deuda</a:t>
            </a:r>
            <a:r>
              <a:rPr lang="en-US" sz="2200" dirty="0" smtClean="0"/>
              <a:t> –</a:t>
            </a:r>
            <a:r>
              <a:rPr lang="en-US" sz="2200" dirty="0" err="1" smtClean="0"/>
              <a:t>varios</a:t>
            </a:r>
            <a:r>
              <a:rPr lang="en-US" sz="2200" dirty="0" smtClean="0"/>
              <a:t> </a:t>
            </a:r>
            <a:r>
              <a:rPr lang="en-US" sz="2200" dirty="0" err="1" smtClean="0"/>
              <a:t>países</a:t>
            </a:r>
            <a:r>
              <a:rPr lang="en-US" sz="2200" dirty="0" smtClean="0"/>
              <a:t> de la </a:t>
            </a:r>
            <a:r>
              <a:rPr lang="en-US" sz="2200" dirty="0" err="1" smtClean="0"/>
              <a:t>zona</a:t>
            </a:r>
            <a:r>
              <a:rPr lang="en-US" sz="2200" dirty="0" smtClean="0"/>
              <a:t> euro- y la </a:t>
            </a:r>
            <a:r>
              <a:rPr lang="en-US" sz="2200" dirty="0" err="1" smtClean="0"/>
              <a:t>volatilidad</a:t>
            </a:r>
            <a:r>
              <a:rPr lang="en-US" sz="2200" dirty="0" smtClean="0"/>
              <a:t> de los </a:t>
            </a:r>
            <a:r>
              <a:rPr lang="en-US" sz="2200" dirty="0" err="1" smtClean="0"/>
              <a:t>mercados</a:t>
            </a:r>
            <a:r>
              <a:rPr lang="en-US" sz="2200" dirty="0" smtClean="0"/>
              <a:t> </a:t>
            </a:r>
            <a:r>
              <a:rPr lang="en-US" sz="2200" dirty="0" err="1" smtClean="0"/>
              <a:t>internacionales</a:t>
            </a:r>
            <a:r>
              <a:rPr lang="en-US" sz="2200" dirty="0" smtClean="0"/>
              <a:t>)</a:t>
            </a:r>
          </a:p>
          <a:p>
            <a:r>
              <a:rPr lang="en-US" sz="2400" b="1" dirty="0" smtClean="0"/>
              <a:t>… con un </a:t>
            </a:r>
            <a:r>
              <a:rPr lang="en-US" sz="2400" b="1" dirty="0" err="1" smtClean="0"/>
              <a:t>desempeño</a:t>
            </a:r>
            <a:r>
              <a:rPr lang="en-US" sz="2400" b="1" dirty="0" smtClean="0"/>
              <a:t> </a:t>
            </a:r>
            <a:r>
              <a:rPr lang="en-US" sz="2400" b="1" dirty="0" err="1" smtClean="0"/>
              <a:t>heterogéneo</a:t>
            </a:r>
            <a:r>
              <a:rPr lang="en-US" sz="2400" b="1" dirty="0" smtClean="0"/>
              <a:t> en la </a:t>
            </a:r>
            <a:r>
              <a:rPr lang="en-US" sz="2400" b="1" dirty="0" err="1" smtClean="0"/>
              <a:t>comparación</a:t>
            </a:r>
            <a:r>
              <a:rPr lang="en-US" sz="2400" b="1" dirty="0" smtClean="0"/>
              <a:t> 2010 / 2011</a:t>
            </a:r>
            <a:endParaRPr lang="en-US" sz="2200" dirty="0" smtClean="0"/>
          </a:p>
          <a:p>
            <a:pPr>
              <a:spcBef>
                <a:spcPts val="589"/>
              </a:spcBef>
              <a:spcAft>
                <a:spcPts val="589"/>
              </a:spcAft>
            </a:pPr>
            <a:r>
              <a:rPr lang="es-ES" sz="2300" dirty="0" smtClean="0">
                <a:solidFill>
                  <a:srgbClr val="000000"/>
                </a:solidFill>
              </a:rPr>
              <a:t>Brasil: Elevado crecimiento en 2010 generó preocupaciones por un posible sobrecalentamiento =&gt; políticas para enfriar demanda interna. Menor expansión de la economía de Brasil explica buena parte del menor crecimiento regional</a:t>
            </a:r>
          </a:p>
          <a:p>
            <a:pPr>
              <a:spcBef>
                <a:spcPts val="589"/>
              </a:spcBef>
              <a:spcAft>
                <a:spcPts val="589"/>
              </a:spcAft>
            </a:pPr>
            <a:r>
              <a:rPr lang="es-ES" sz="2300" dirty="0" smtClean="0">
                <a:solidFill>
                  <a:srgbClr val="000000"/>
                </a:solidFill>
              </a:rPr>
              <a:t>Pero un número importante de países registró un mayor crecimiento en 2011 que en 2010:</a:t>
            </a:r>
          </a:p>
          <a:p>
            <a:pPr lvl="1">
              <a:spcBef>
                <a:spcPts val="589"/>
              </a:spcBef>
              <a:spcAft>
                <a:spcPts val="589"/>
              </a:spcAft>
            </a:pPr>
            <a:r>
              <a:rPr lang="es-ES" sz="2200" dirty="0" smtClean="0">
                <a:solidFill>
                  <a:srgbClr val="000000"/>
                </a:solidFill>
              </a:rPr>
              <a:t>Desastres naturales en 2010 (Chile, Haití).</a:t>
            </a:r>
          </a:p>
          <a:p>
            <a:pPr lvl="1">
              <a:spcBef>
                <a:spcPts val="589"/>
              </a:spcBef>
              <a:spcAft>
                <a:spcPts val="589"/>
              </a:spcAft>
            </a:pPr>
            <a:r>
              <a:rPr lang="es-ES" sz="2200" dirty="0" smtClean="0">
                <a:solidFill>
                  <a:srgbClr val="000000"/>
                </a:solidFill>
              </a:rPr>
              <a:t>Mayores precios de petróleo en 2011 (Ecuador, Venezuela, Rep.Bol.de)</a:t>
            </a:r>
          </a:p>
          <a:p>
            <a:pPr lvl="1">
              <a:spcBef>
                <a:spcPts val="589"/>
              </a:spcBef>
              <a:spcAft>
                <a:spcPts val="589"/>
              </a:spcAft>
            </a:pPr>
            <a:r>
              <a:rPr lang="es-ES" sz="2200" dirty="0" smtClean="0">
                <a:solidFill>
                  <a:srgbClr val="000000"/>
                </a:solidFill>
              </a:rPr>
              <a:t>Efecto rezagado de recuperación de EEUU en exportaciones y remesas (algunos países de Centroamérica y el Caribe)</a:t>
            </a:r>
          </a:p>
          <a:p>
            <a:endParaRPr lang="es-CL" dirty="0"/>
          </a:p>
        </p:txBody>
      </p:sp>
      <p:sp>
        <p:nvSpPr>
          <p:cNvPr id="4" name="Slide Number Placeholder 3"/>
          <p:cNvSpPr>
            <a:spLocks noGrp="1"/>
          </p:cNvSpPr>
          <p:nvPr>
            <p:ph type="sldNum" sz="quarter" idx="10"/>
          </p:nvPr>
        </p:nvSpPr>
        <p:spPr/>
        <p:txBody>
          <a:bodyPr/>
          <a:lstStyle/>
          <a:p>
            <a:pPr>
              <a:defRPr/>
            </a:pPr>
            <a:fld id="{DDDA441B-AA98-4AC2-9221-859D53DEE95B}"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DCB955-9CFD-44A5-A893-C73178100AD1}" type="slidenum">
              <a:rPr lang="en-US"/>
              <a:pPr fontAlgn="base">
                <a:spcBef>
                  <a:spcPct val="0"/>
                </a:spcBef>
                <a:spcAft>
                  <a:spcPct val="0"/>
                </a:spcAft>
              </a:pPr>
              <a:t>11</a:t>
            </a:fld>
            <a:endParaRPr lang="en-US"/>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a:lnSpc>
                <a:spcPct val="90000"/>
              </a:lnSpc>
              <a:spcBef>
                <a:spcPct val="0"/>
              </a:spcBef>
              <a:buFontTx/>
              <a:buChar char="•"/>
            </a:pPr>
            <a:r>
              <a:rPr lang="es-CL" smtClean="0">
                <a:solidFill>
                  <a:srgbClr val="FF0000"/>
                </a:solidFill>
              </a:rPr>
              <a:t>Con la reducción de la fecundidad se genera un período favorable al desarrollo, conocido como Bono demográfico, en que aumenta la proporción de personas en edad productiva </a:t>
            </a:r>
            <a:r>
              <a:rPr lang="es-CL" smtClean="0"/>
              <a:t>(15 a 59 años) en relación a la de personas en edad de dependencia económica (0-14 años y 60 y más años de edad). Esto implica una fase oportuna para desarrollar capacidades, incrementar la productividad y fortalecer sistemas de protección social.</a:t>
            </a:r>
          </a:p>
          <a:p>
            <a:pPr>
              <a:lnSpc>
                <a:spcPct val="90000"/>
              </a:lnSpc>
              <a:spcBef>
                <a:spcPct val="0"/>
              </a:spcBef>
              <a:buFontTx/>
              <a:buChar char="•"/>
            </a:pPr>
            <a:endParaRPr lang="es-CL" smtClean="0"/>
          </a:p>
          <a:p>
            <a:pPr>
              <a:lnSpc>
                <a:spcPct val="90000"/>
              </a:lnSpc>
              <a:spcBef>
                <a:spcPct val="0"/>
              </a:spcBef>
              <a:buFontTx/>
              <a:buChar char="•"/>
            </a:pPr>
            <a:r>
              <a:rPr lang="es-CL" smtClean="0"/>
              <a:t>Sin embargo, este período tiene una duración limitada, y se extingue con el incremento proporcional de la población adulta mayor.</a:t>
            </a:r>
          </a:p>
          <a:p>
            <a:pPr>
              <a:lnSpc>
                <a:spcPct val="90000"/>
              </a:lnSpc>
              <a:spcBef>
                <a:spcPct val="0"/>
              </a:spcBef>
              <a:buFontTx/>
              <a:buChar char="•"/>
            </a:pPr>
            <a:endParaRPr lang="es-CL" smtClean="0"/>
          </a:p>
          <a:p>
            <a:pPr>
              <a:lnSpc>
                <a:spcPct val="90000"/>
              </a:lnSpc>
              <a:spcBef>
                <a:spcPct val="0"/>
              </a:spcBef>
              <a:buFontTx/>
              <a:buChar char="•"/>
            </a:pPr>
            <a:r>
              <a:rPr lang="es-CL" smtClean="0"/>
              <a:t>El gráfico muestra que este período favorable para el conjunto de América Latina empezó al principio de la década de 1970, a partir de la fuerte reducción en los niveles de fecundidad, y se estima terminará alrededor del año 2030, a partir del fuerte</a:t>
            </a:r>
            <a:r>
              <a:rPr lang="es-CL" smtClean="0">
                <a:solidFill>
                  <a:srgbClr val="FF0000"/>
                </a:solidFill>
              </a:rPr>
              <a:t> incremento proporcional de las </a:t>
            </a:r>
            <a:r>
              <a:rPr lang="es-CL" smtClean="0"/>
              <a:t>personas mayores.</a:t>
            </a:r>
          </a:p>
        </p:txBody>
      </p:sp>
      <p:sp>
        <p:nvSpPr>
          <p:cNvPr id="48132" name="Slide Number Placeholder 3"/>
          <p:cNvSpPr>
            <a:spLocks noGrp="1"/>
          </p:cNvSpPr>
          <p:nvPr>
            <p:ph type="sldNum" sz="quarter" idx="5"/>
          </p:nvPr>
        </p:nvSpPr>
        <p:spPr>
          <a:noFill/>
        </p:spPr>
        <p:txBody>
          <a:bodyPr/>
          <a:lstStyle/>
          <a:p>
            <a:fld id="{FC8E8AFA-6F40-4C16-B9BE-AE9F0C8F2C79}" type="slidenum">
              <a:rPr lang="en-US" smtClean="0"/>
              <a:pPr/>
              <a:t>15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DCB955-9CFD-44A5-A893-C73178100AD1}" type="slidenum">
              <a:rPr lang="en-US"/>
              <a:pPr fontAlgn="base">
                <a:spcBef>
                  <a:spcPct val="0"/>
                </a:spcBef>
                <a:spcAft>
                  <a:spcPct val="0"/>
                </a:spcAft>
              </a:pPr>
              <a:t>17</a:t>
            </a:fld>
            <a:endParaRPr lang="en-US"/>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ángulo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á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ángulo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á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ítulo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pt-PT" smtClean="0"/>
              <a:t>Clic para editar título</a:t>
            </a:r>
            <a:endParaRPr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PT" smtClean="0"/>
              <a:t>Haga clic para modificar el estilo de subtítulo del patrón</a:t>
            </a:r>
            <a:endParaRPr lang="en-US"/>
          </a:p>
        </p:txBody>
      </p:sp>
      <p:sp>
        <p:nvSpPr>
          <p:cNvPr id="10" name="Marcador de fecha 27"/>
          <p:cNvSpPr>
            <a:spLocks noGrp="1"/>
          </p:cNvSpPr>
          <p:nvPr>
            <p:ph type="dt" sz="half" idx="10"/>
          </p:nvPr>
        </p:nvSpPr>
        <p:spPr>
          <a:xfrm>
            <a:off x="6400800" y="6354763"/>
            <a:ext cx="2286000" cy="366712"/>
          </a:xfrm>
        </p:spPr>
        <p:txBody>
          <a:bodyPr/>
          <a:lstStyle>
            <a:lvl1pPr>
              <a:defRPr sz="1400" smtClean="0"/>
            </a:lvl1pPr>
          </a:lstStyle>
          <a:p>
            <a:pPr>
              <a:defRPr/>
            </a:pPr>
            <a:fld id="{44ECE3B9-4E73-456C-A21F-3F713A0F5B5E}" type="datetimeFigureOut">
              <a:rPr lang="es-ES_tradnl"/>
              <a:pPr>
                <a:defRPr/>
              </a:pPr>
              <a:t>01/02/2012</a:t>
            </a:fld>
            <a:endParaRPr lang="es-ES_tradnl"/>
          </a:p>
        </p:txBody>
      </p:sp>
      <p:sp>
        <p:nvSpPr>
          <p:cNvPr id="11" name="Marcador de pie de página 16"/>
          <p:cNvSpPr>
            <a:spLocks noGrp="1"/>
          </p:cNvSpPr>
          <p:nvPr>
            <p:ph type="ftr" sz="quarter" idx="11"/>
          </p:nvPr>
        </p:nvSpPr>
        <p:spPr>
          <a:xfrm>
            <a:off x="2898775" y="6354763"/>
            <a:ext cx="3475038" cy="366712"/>
          </a:xfrm>
        </p:spPr>
        <p:txBody>
          <a:bodyPr/>
          <a:lstStyle>
            <a:lvl1pPr>
              <a:defRPr/>
            </a:lvl1pPr>
          </a:lstStyle>
          <a:p>
            <a:pPr>
              <a:defRPr/>
            </a:pPr>
            <a:endParaRPr lang="es-ES_tradnl"/>
          </a:p>
        </p:txBody>
      </p:sp>
      <p:sp>
        <p:nvSpPr>
          <p:cNvPr id="12" name="Marcador de número de diapositiva 28"/>
          <p:cNvSpPr>
            <a:spLocks noGrp="1"/>
          </p:cNvSpPr>
          <p:nvPr>
            <p:ph type="sldNum" sz="quarter" idx="12"/>
          </p:nvPr>
        </p:nvSpPr>
        <p:spPr>
          <a:xfrm>
            <a:off x="1216025" y="6354763"/>
            <a:ext cx="1219200" cy="366712"/>
          </a:xfrm>
        </p:spPr>
        <p:txBody>
          <a:bodyPr/>
          <a:lstStyle>
            <a:lvl1pPr>
              <a:defRPr/>
            </a:lvl1pPr>
          </a:lstStyle>
          <a:p>
            <a:pPr>
              <a:defRPr/>
            </a:pPr>
            <a:fld id="{500A5727-E4E1-4E50-ABFC-B441AD13640B}" type="slidenum">
              <a:rPr lang="es-ES_tradnl"/>
              <a:pPr>
                <a:defRPr/>
              </a:pPr>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Clic para editar título</a:t>
            </a:r>
            <a:endParaRPr lang="en-US"/>
          </a:p>
        </p:txBody>
      </p:sp>
      <p:sp>
        <p:nvSpPr>
          <p:cNvPr id="3" name="Marcador de texto vertical 2"/>
          <p:cNvSpPr>
            <a:spLocks noGrp="1"/>
          </p:cNvSpPr>
          <p:nvPr>
            <p:ph type="body" orient="vert" idx="1"/>
          </p:nvPr>
        </p:nvSpPr>
        <p:spPr/>
        <p:txBody>
          <a:bodyPr vert="eaVert"/>
          <a:lstStyle/>
          <a:p>
            <a:pPr lvl="0"/>
            <a:r>
              <a:rPr lang="pt-PT" smtClean="0"/>
              <a:t>Haga clic para modificar el estilo de texto del patrón</a:t>
            </a:r>
          </a:p>
          <a:p>
            <a:pPr lvl="1"/>
            <a:r>
              <a:rPr lang="pt-PT" smtClean="0"/>
              <a:t>Segundo nivel</a:t>
            </a:r>
          </a:p>
          <a:p>
            <a:pPr lvl="2"/>
            <a:r>
              <a:rPr lang="pt-PT" smtClean="0"/>
              <a:t>Tercer nivel</a:t>
            </a:r>
          </a:p>
          <a:p>
            <a:pPr lvl="3"/>
            <a:r>
              <a:rPr lang="pt-PT" smtClean="0"/>
              <a:t>Cuarto nivel</a:t>
            </a:r>
          </a:p>
          <a:p>
            <a:pPr lvl="4"/>
            <a:r>
              <a:rPr lang="pt-PT" smtClean="0"/>
              <a:t>Quinto nivel</a:t>
            </a:r>
            <a:endParaRPr lang="en-US"/>
          </a:p>
        </p:txBody>
      </p:sp>
      <p:sp>
        <p:nvSpPr>
          <p:cNvPr id="4" name="Marcador de fecha 13"/>
          <p:cNvSpPr>
            <a:spLocks noGrp="1"/>
          </p:cNvSpPr>
          <p:nvPr>
            <p:ph type="dt" sz="half" idx="10"/>
          </p:nvPr>
        </p:nvSpPr>
        <p:spPr/>
        <p:txBody>
          <a:bodyPr/>
          <a:lstStyle>
            <a:lvl1pPr>
              <a:defRPr/>
            </a:lvl1pPr>
          </a:lstStyle>
          <a:p>
            <a:pPr>
              <a:defRPr/>
            </a:pPr>
            <a:fld id="{0D700F05-0028-4EDE-8941-943A70B4C222}" type="datetimeFigureOut">
              <a:rPr lang="es-ES_tradnl"/>
              <a:pPr>
                <a:defRPr/>
              </a:pPr>
              <a:t>01/02/2012</a:t>
            </a:fld>
            <a:endParaRPr lang="es-ES_tradnl"/>
          </a:p>
        </p:txBody>
      </p:sp>
      <p:sp>
        <p:nvSpPr>
          <p:cNvPr id="5" name="Marcador de pie de página 2"/>
          <p:cNvSpPr>
            <a:spLocks noGrp="1"/>
          </p:cNvSpPr>
          <p:nvPr>
            <p:ph type="ftr" sz="quarter" idx="11"/>
          </p:nvPr>
        </p:nvSpPr>
        <p:spPr/>
        <p:txBody>
          <a:bodyPr/>
          <a:lstStyle>
            <a:lvl1pPr>
              <a:defRPr/>
            </a:lvl1pPr>
          </a:lstStyle>
          <a:p>
            <a:pPr>
              <a:defRPr/>
            </a:pPr>
            <a:endParaRPr lang="es-ES_tradnl"/>
          </a:p>
        </p:txBody>
      </p:sp>
      <p:sp>
        <p:nvSpPr>
          <p:cNvPr id="6" name="Marcador de número de diapositiva 22"/>
          <p:cNvSpPr>
            <a:spLocks noGrp="1"/>
          </p:cNvSpPr>
          <p:nvPr>
            <p:ph type="sldNum" sz="quarter" idx="12"/>
          </p:nvPr>
        </p:nvSpPr>
        <p:spPr/>
        <p:txBody>
          <a:bodyPr/>
          <a:lstStyle>
            <a:lvl1pPr>
              <a:defRPr/>
            </a:lvl1pPr>
          </a:lstStyle>
          <a:p>
            <a:pPr>
              <a:defRPr/>
            </a:pPr>
            <a:fld id="{CDF55847-CF25-4879-BB7C-0BBCF5233D2D}" type="slidenum">
              <a:rPr lang="es-ES_tradnl"/>
              <a:pPr>
                <a:defRPr/>
              </a:pPr>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Conector recto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Triángulo isósceles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Conector recto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ítulo vertical 1"/>
          <p:cNvSpPr>
            <a:spLocks noGrp="1"/>
          </p:cNvSpPr>
          <p:nvPr>
            <p:ph type="title" orient="vert"/>
          </p:nvPr>
        </p:nvSpPr>
        <p:spPr>
          <a:xfrm>
            <a:off x="6629400" y="274638"/>
            <a:ext cx="2057400" cy="5851525"/>
          </a:xfrm>
        </p:spPr>
        <p:txBody>
          <a:bodyPr vert="eaVert"/>
          <a:lstStyle/>
          <a:p>
            <a:r>
              <a:rPr lang="pt-PT" smtClean="0"/>
              <a:t>Clic para editar título</a:t>
            </a:r>
            <a:endParaRPr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pt-PT" smtClean="0"/>
              <a:t>Haga clic para modificar el estilo de texto del patrón</a:t>
            </a:r>
          </a:p>
          <a:p>
            <a:pPr lvl="1"/>
            <a:r>
              <a:rPr lang="pt-PT" smtClean="0"/>
              <a:t>Segundo nivel</a:t>
            </a:r>
          </a:p>
          <a:p>
            <a:pPr lvl="2"/>
            <a:r>
              <a:rPr lang="pt-PT" smtClean="0"/>
              <a:t>Tercer nivel</a:t>
            </a:r>
          </a:p>
          <a:p>
            <a:pPr lvl="3"/>
            <a:r>
              <a:rPr lang="pt-PT" smtClean="0"/>
              <a:t>Cuarto nivel</a:t>
            </a:r>
          </a:p>
          <a:p>
            <a:pPr lvl="4"/>
            <a:r>
              <a:rPr lang="pt-PT" smtClean="0"/>
              <a:t>Quinto nivel</a:t>
            </a:r>
            <a:endParaRPr lang="en-US"/>
          </a:p>
        </p:txBody>
      </p:sp>
      <p:sp>
        <p:nvSpPr>
          <p:cNvPr id="7" name="Marcador de fecha 3"/>
          <p:cNvSpPr>
            <a:spLocks noGrp="1"/>
          </p:cNvSpPr>
          <p:nvPr>
            <p:ph type="dt" sz="half" idx="10"/>
          </p:nvPr>
        </p:nvSpPr>
        <p:spPr/>
        <p:txBody>
          <a:bodyPr/>
          <a:lstStyle>
            <a:lvl1pPr>
              <a:defRPr/>
            </a:lvl1pPr>
          </a:lstStyle>
          <a:p>
            <a:pPr>
              <a:defRPr/>
            </a:pPr>
            <a:fld id="{BC477A1E-B305-43BA-8339-3BBFCA04D3DA}" type="datetimeFigureOut">
              <a:rPr lang="es-ES_tradnl"/>
              <a:pPr>
                <a:defRPr/>
              </a:pPr>
              <a:t>01/02/2012</a:t>
            </a:fld>
            <a:endParaRPr lang="es-ES_tradnl"/>
          </a:p>
        </p:txBody>
      </p:sp>
      <p:sp>
        <p:nvSpPr>
          <p:cNvPr id="8" name="Marcador de pie de página 4"/>
          <p:cNvSpPr>
            <a:spLocks noGrp="1"/>
          </p:cNvSpPr>
          <p:nvPr>
            <p:ph type="ftr" sz="quarter" idx="11"/>
          </p:nvPr>
        </p:nvSpPr>
        <p:spPr/>
        <p:txBody>
          <a:bodyPr/>
          <a:lstStyle>
            <a:lvl1pPr>
              <a:defRPr/>
            </a:lvl1pPr>
          </a:lstStyle>
          <a:p>
            <a:pPr>
              <a:defRPr/>
            </a:pPr>
            <a:endParaRPr lang="es-ES_tradnl"/>
          </a:p>
        </p:txBody>
      </p:sp>
      <p:sp>
        <p:nvSpPr>
          <p:cNvPr id="9" name="Marcador de número de diapositiva 5"/>
          <p:cNvSpPr>
            <a:spLocks noGrp="1"/>
          </p:cNvSpPr>
          <p:nvPr>
            <p:ph type="sldNum" sz="quarter" idx="12"/>
          </p:nvPr>
        </p:nvSpPr>
        <p:spPr/>
        <p:txBody>
          <a:bodyPr/>
          <a:lstStyle>
            <a:lvl1pPr>
              <a:defRPr/>
            </a:lvl1pPr>
          </a:lstStyle>
          <a:p>
            <a:pPr>
              <a:defRPr/>
            </a:pPr>
            <a:fld id="{279B69C4-8D96-4CF4-BF52-DE3ACD0939B9}" type="slidenum">
              <a:rPr lang="es-ES_tradnl"/>
              <a:pPr>
                <a:defRPr/>
              </a:pPr>
              <a:t>‹#›</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0" y="6356350"/>
            <a:ext cx="2289175" cy="365125"/>
          </a:xfrm>
        </p:spPr>
        <p:txBody>
          <a:bodyPr/>
          <a:lstStyle>
            <a:lvl1pPr>
              <a:defRPr/>
            </a:lvl1pPr>
          </a:lstStyle>
          <a:p>
            <a:pPr>
              <a:defRPr/>
            </a:pPr>
            <a:fld id="{7FD2AEAD-1607-41E2-93E3-26727B7A21CC}" type="datetimeFigureOut">
              <a:rPr lang="es-ES_tradnl"/>
              <a:pPr>
                <a:defRPr/>
              </a:pPr>
              <a:t>01/02/2012</a:t>
            </a:fld>
            <a:endParaRPr lang="es-ES_tradnl"/>
          </a:p>
        </p:txBody>
      </p:sp>
      <p:sp>
        <p:nvSpPr>
          <p:cNvPr id="3" name="Footer Placeholder 2"/>
          <p:cNvSpPr>
            <a:spLocks noGrp="1"/>
          </p:cNvSpPr>
          <p:nvPr>
            <p:ph type="ftr" sz="quarter" idx="11"/>
          </p:nvPr>
        </p:nvSpPr>
        <p:spPr>
          <a:xfrm>
            <a:off x="2898775" y="6356350"/>
            <a:ext cx="3505200" cy="365125"/>
          </a:xfrm>
        </p:spPr>
        <p:txBody>
          <a:bodyPr/>
          <a:lstStyle>
            <a:lvl1pPr>
              <a:defRPr/>
            </a:lvl1pPr>
          </a:lstStyle>
          <a:p>
            <a:pPr>
              <a:defRPr/>
            </a:pPr>
            <a:endParaRPr lang="es-ES_tradnl"/>
          </a:p>
        </p:txBody>
      </p:sp>
      <p:sp>
        <p:nvSpPr>
          <p:cNvPr id="4" name="Slide Number Placeholder 3"/>
          <p:cNvSpPr>
            <a:spLocks noGrp="1"/>
          </p:cNvSpPr>
          <p:nvPr>
            <p:ph type="sldNum" sz="quarter" idx="12"/>
          </p:nvPr>
        </p:nvSpPr>
        <p:spPr>
          <a:xfrm>
            <a:off x="612775" y="6356350"/>
            <a:ext cx="1981200" cy="365125"/>
          </a:xfrm>
        </p:spPr>
        <p:txBody>
          <a:bodyPr/>
          <a:lstStyle>
            <a:lvl1pPr>
              <a:defRPr/>
            </a:lvl1pPr>
          </a:lstStyle>
          <a:p>
            <a:pPr>
              <a:defRPr/>
            </a:pPr>
            <a:fld id="{4E56D4F3-7A0F-4B2A-A99A-29CA60F49EF3}" type="slidenum">
              <a:rPr lang="es-ES_tradnl"/>
              <a:pPr>
                <a:defRPr/>
              </a:pPr>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Clic para editar título</a:t>
            </a:r>
            <a:endParaRPr lang="en-US"/>
          </a:p>
        </p:txBody>
      </p:sp>
      <p:sp>
        <p:nvSpPr>
          <p:cNvPr id="8" name="Marcador de contenido 7"/>
          <p:cNvSpPr>
            <a:spLocks noGrp="1"/>
          </p:cNvSpPr>
          <p:nvPr>
            <p:ph sz="quarter" idx="1"/>
          </p:nvPr>
        </p:nvSpPr>
        <p:spPr>
          <a:xfrm>
            <a:off x="457200" y="1219200"/>
            <a:ext cx="8229600" cy="4937760"/>
          </a:xfrm>
        </p:spPr>
        <p:txBody>
          <a:bodyPr/>
          <a:lstStyle/>
          <a:p>
            <a:pPr lvl="0"/>
            <a:r>
              <a:rPr lang="pt-PT" smtClean="0"/>
              <a:t>Haga clic para modificar el estilo de texto del patrón</a:t>
            </a:r>
          </a:p>
          <a:p>
            <a:pPr lvl="1"/>
            <a:r>
              <a:rPr lang="pt-PT" smtClean="0"/>
              <a:t>Segundo nivel</a:t>
            </a:r>
          </a:p>
          <a:p>
            <a:pPr lvl="2"/>
            <a:r>
              <a:rPr lang="pt-PT" smtClean="0"/>
              <a:t>Tercer nivel</a:t>
            </a:r>
          </a:p>
          <a:p>
            <a:pPr lvl="3"/>
            <a:r>
              <a:rPr lang="pt-PT" smtClean="0"/>
              <a:t>Cuarto nivel</a:t>
            </a:r>
          </a:p>
          <a:p>
            <a:pPr lvl="4"/>
            <a:r>
              <a:rPr lang="pt-PT" smtClean="0"/>
              <a:t>Quinto nivel</a:t>
            </a:r>
            <a:endParaRPr lang="en-US"/>
          </a:p>
        </p:txBody>
      </p:sp>
      <p:sp>
        <p:nvSpPr>
          <p:cNvPr id="4" name="Marcador de fecha 13"/>
          <p:cNvSpPr>
            <a:spLocks noGrp="1"/>
          </p:cNvSpPr>
          <p:nvPr>
            <p:ph type="dt" sz="half" idx="10"/>
          </p:nvPr>
        </p:nvSpPr>
        <p:spPr/>
        <p:txBody>
          <a:bodyPr/>
          <a:lstStyle>
            <a:lvl1pPr>
              <a:defRPr/>
            </a:lvl1pPr>
          </a:lstStyle>
          <a:p>
            <a:pPr>
              <a:defRPr/>
            </a:pPr>
            <a:fld id="{1B2D5205-BD27-4973-8253-0D9B1C4C2437}" type="datetimeFigureOut">
              <a:rPr lang="es-ES_tradnl"/>
              <a:pPr>
                <a:defRPr/>
              </a:pPr>
              <a:t>01/02/2012</a:t>
            </a:fld>
            <a:endParaRPr lang="es-ES_tradnl"/>
          </a:p>
        </p:txBody>
      </p:sp>
      <p:sp>
        <p:nvSpPr>
          <p:cNvPr id="5" name="Marcador de pie de página 2"/>
          <p:cNvSpPr>
            <a:spLocks noGrp="1"/>
          </p:cNvSpPr>
          <p:nvPr>
            <p:ph type="ftr" sz="quarter" idx="11"/>
          </p:nvPr>
        </p:nvSpPr>
        <p:spPr/>
        <p:txBody>
          <a:bodyPr/>
          <a:lstStyle>
            <a:lvl1pPr>
              <a:defRPr/>
            </a:lvl1pPr>
          </a:lstStyle>
          <a:p>
            <a:pPr>
              <a:defRPr/>
            </a:pPr>
            <a:endParaRPr lang="es-ES_tradnl"/>
          </a:p>
        </p:txBody>
      </p:sp>
      <p:sp>
        <p:nvSpPr>
          <p:cNvPr id="6" name="Marcador de número de diapositiva 22"/>
          <p:cNvSpPr>
            <a:spLocks noGrp="1"/>
          </p:cNvSpPr>
          <p:nvPr>
            <p:ph type="sldNum" sz="quarter" idx="12"/>
          </p:nvPr>
        </p:nvSpPr>
        <p:spPr/>
        <p:txBody>
          <a:bodyPr/>
          <a:lstStyle>
            <a:lvl1pPr>
              <a:defRPr/>
            </a:lvl1pPr>
          </a:lstStyle>
          <a:p>
            <a:pPr>
              <a:defRPr/>
            </a:pPr>
            <a:fld id="{331ED509-BC4B-447F-B5CA-CA2975BE1BB9}" type="slidenum">
              <a:rPr lang="es-ES_tradnl"/>
              <a:pPr>
                <a:defRPr/>
              </a:pPr>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Rectángulo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ángulo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ítulo 1"/>
          <p:cNvSpPr>
            <a:spLocks noGrp="1"/>
          </p:cNvSpPr>
          <p:nvPr>
            <p:ph type="title"/>
          </p:nvPr>
        </p:nvSpPr>
        <p:spPr>
          <a:xfrm>
            <a:off x="1219200" y="2971800"/>
            <a:ext cx="6858000" cy="1066800"/>
          </a:xfrm>
        </p:spPr>
        <p:txBody>
          <a:bodyPr anchor="t"/>
          <a:lstStyle>
            <a:lvl1pPr algn="r">
              <a:buNone/>
              <a:defRPr sz="3200" b="0" cap="none" baseline="0"/>
            </a:lvl1pPr>
          </a:lstStyle>
          <a:p>
            <a:r>
              <a:rPr lang="pt-PT" smtClean="0"/>
              <a:t>Clic para editar título</a:t>
            </a:r>
            <a:endParaRPr lang="en-US"/>
          </a:p>
        </p:txBody>
      </p:sp>
      <p:sp>
        <p:nvSpPr>
          <p:cNvPr id="3" name="Marcador de texto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PT" smtClean="0"/>
              <a:t>Haga clic para modificar el estilo de texto del patrón</a:t>
            </a:r>
          </a:p>
        </p:txBody>
      </p:sp>
      <p:sp>
        <p:nvSpPr>
          <p:cNvPr id="6" name="Marcador de fecha 3"/>
          <p:cNvSpPr>
            <a:spLocks noGrp="1"/>
          </p:cNvSpPr>
          <p:nvPr>
            <p:ph type="dt" sz="half" idx="10"/>
          </p:nvPr>
        </p:nvSpPr>
        <p:spPr>
          <a:xfrm>
            <a:off x="6400800" y="6354763"/>
            <a:ext cx="2286000" cy="366712"/>
          </a:xfrm>
        </p:spPr>
        <p:txBody>
          <a:bodyPr/>
          <a:lstStyle>
            <a:lvl1pPr>
              <a:defRPr/>
            </a:lvl1pPr>
          </a:lstStyle>
          <a:p>
            <a:pPr>
              <a:defRPr/>
            </a:pPr>
            <a:fld id="{236DF434-FFCE-4813-889D-C05EDA8657CA}" type="datetimeFigureOut">
              <a:rPr lang="es-ES_tradnl"/>
              <a:pPr>
                <a:defRPr/>
              </a:pPr>
              <a:t>01/02/2012</a:t>
            </a:fld>
            <a:endParaRPr lang="es-ES_tradnl"/>
          </a:p>
        </p:txBody>
      </p:sp>
      <p:sp>
        <p:nvSpPr>
          <p:cNvPr id="7" name="Marcador de pie de página 4"/>
          <p:cNvSpPr>
            <a:spLocks noGrp="1"/>
          </p:cNvSpPr>
          <p:nvPr>
            <p:ph type="ftr" sz="quarter" idx="11"/>
          </p:nvPr>
        </p:nvSpPr>
        <p:spPr>
          <a:xfrm>
            <a:off x="2898775" y="6354763"/>
            <a:ext cx="3475038" cy="366712"/>
          </a:xfrm>
        </p:spPr>
        <p:txBody>
          <a:bodyPr/>
          <a:lstStyle>
            <a:lvl1pPr>
              <a:defRPr/>
            </a:lvl1pPr>
          </a:lstStyle>
          <a:p>
            <a:pPr>
              <a:defRPr/>
            </a:pPr>
            <a:endParaRPr lang="es-ES_tradnl"/>
          </a:p>
        </p:txBody>
      </p:sp>
      <p:sp>
        <p:nvSpPr>
          <p:cNvPr id="8" name="Marcador de número de diapositiva 5"/>
          <p:cNvSpPr>
            <a:spLocks noGrp="1"/>
          </p:cNvSpPr>
          <p:nvPr>
            <p:ph type="sldNum" sz="quarter" idx="12"/>
          </p:nvPr>
        </p:nvSpPr>
        <p:spPr>
          <a:xfrm>
            <a:off x="1069975" y="6354763"/>
            <a:ext cx="1520825" cy="366712"/>
          </a:xfrm>
        </p:spPr>
        <p:txBody>
          <a:bodyPr/>
          <a:lstStyle>
            <a:lvl1pPr>
              <a:defRPr/>
            </a:lvl1pPr>
          </a:lstStyle>
          <a:p>
            <a:pPr>
              <a:defRPr/>
            </a:pPr>
            <a:fld id="{ACB8B332-AF2F-48E4-9D52-C139B6014426}" type="slidenum">
              <a:rPr lang="es-ES_tradnl"/>
              <a:pPr>
                <a:defRPr/>
              </a:pPr>
              <a:t>‹#›</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lang="pt-PT" smtClean="0"/>
              <a:t>Clic para editar título</a:t>
            </a:r>
            <a:endParaRPr lang="en-US"/>
          </a:p>
        </p:txBody>
      </p:sp>
      <p:sp>
        <p:nvSpPr>
          <p:cNvPr id="9" name="Marcador de contenido 8"/>
          <p:cNvSpPr>
            <a:spLocks noGrp="1"/>
          </p:cNvSpPr>
          <p:nvPr>
            <p:ph sz="quarter" idx="1"/>
          </p:nvPr>
        </p:nvSpPr>
        <p:spPr>
          <a:xfrm>
            <a:off x="457200" y="1219200"/>
            <a:ext cx="4041648" cy="4937760"/>
          </a:xfrm>
        </p:spPr>
        <p:txBody>
          <a:bodyPr/>
          <a:lstStyle/>
          <a:p>
            <a:pPr lvl="0"/>
            <a:r>
              <a:rPr lang="pt-PT" smtClean="0"/>
              <a:t>Haga clic para modificar el estilo de texto del patrón</a:t>
            </a:r>
          </a:p>
          <a:p>
            <a:pPr lvl="1"/>
            <a:r>
              <a:rPr lang="pt-PT" smtClean="0"/>
              <a:t>Segundo nivel</a:t>
            </a:r>
          </a:p>
          <a:p>
            <a:pPr lvl="2"/>
            <a:r>
              <a:rPr lang="pt-PT" smtClean="0"/>
              <a:t>Tercer nivel</a:t>
            </a:r>
          </a:p>
          <a:p>
            <a:pPr lvl="3"/>
            <a:r>
              <a:rPr lang="pt-PT" smtClean="0"/>
              <a:t>Cuarto nivel</a:t>
            </a:r>
          </a:p>
          <a:p>
            <a:pPr lvl="4"/>
            <a:r>
              <a:rPr lang="pt-PT" smtClean="0"/>
              <a:t>Quinto nivel</a:t>
            </a:r>
            <a:endParaRPr lang="en-US"/>
          </a:p>
        </p:txBody>
      </p:sp>
      <p:sp>
        <p:nvSpPr>
          <p:cNvPr id="11" name="Marcador de contenido 10"/>
          <p:cNvSpPr>
            <a:spLocks noGrp="1"/>
          </p:cNvSpPr>
          <p:nvPr>
            <p:ph sz="quarter" idx="2"/>
          </p:nvPr>
        </p:nvSpPr>
        <p:spPr>
          <a:xfrm>
            <a:off x="4632198" y="1216152"/>
            <a:ext cx="4041648" cy="4937760"/>
          </a:xfrm>
        </p:spPr>
        <p:txBody>
          <a:bodyPr/>
          <a:lstStyle/>
          <a:p>
            <a:pPr lvl="0"/>
            <a:r>
              <a:rPr lang="pt-PT" smtClean="0"/>
              <a:t>Haga clic para modificar el estilo de texto del patrón</a:t>
            </a:r>
          </a:p>
          <a:p>
            <a:pPr lvl="1"/>
            <a:r>
              <a:rPr lang="pt-PT" smtClean="0"/>
              <a:t>Segundo nivel</a:t>
            </a:r>
          </a:p>
          <a:p>
            <a:pPr lvl="2"/>
            <a:r>
              <a:rPr lang="pt-PT" smtClean="0"/>
              <a:t>Tercer nivel</a:t>
            </a:r>
          </a:p>
          <a:p>
            <a:pPr lvl="3"/>
            <a:r>
              <a:rPr lang="pt-PT" smtClean="0"/>
              <a:t>Cuarto nivel</a:t>
            </a:r>
          </a:p>
          <a:p>
            <a:pPr lvl="4"/>
            <a:r>
              <a:rPr lang="pt-PT" smtClean="0"/>
              <a:t>Quinto nivel</a:t>
            </a:r>
            <a:endParaRPr lang="en-US"/>
          </a:p>
        </p:txBody>
      </p:sp>
      <p:sp>
        <p:nvSpPr>
          <p:cNvPr id="5" name="Marcador de fecha 13"/>
          <p:cNvSpPr>
            <a:spLocks noGrp="1"/>
          </p:cNvSpPr>
          <p:nvPr>
            <p:ph type="dt" sz="half" idx="10"/>
          </p:nvPr>
        </p:nvSpPr>
        <p:spPr/>
        <p:txBody>
          <a:bodyPr/>
          <a:lstStyle>
            <a:lvl1pPr>
              <a:defRPr/>
            </a:lvl1pPr>
          </a:lstStyle>
          <a:p>
            <a:pPr>
              <a:defRPr/>
            </a:pPr>
            <a:fld id="{83A6331F-42E8-41C9-9AC9-A72CDDB64C0B}" type="datetimeFigureOut">
              <a:rPr lang="es-ES_tradnl"/>
              <a:pPr>
                <a:defRPr/>
              </a:pPr>
              <a:t>01/02/2012</a:t>
            </a:fld>
            <a:endParaRPr lang="es-ES_tradnl"/>
          </a:p>
        </p:txBody>
      </p:sp>
      <p:sp>
        <p:nvSpPr>
          <p:cNvPr id="6" name="Marcador de pie de página 2"/>
          <p:cNvSpPr>
            <a:spLocks noGrp="1"/>
          </p:cNvSpPr>
          <p:nvPr>
            <p:ph type="ftr" sz="quarter" idx="11"/>
          </p:nvPr>
        </p:nvSpPr>
        <p:spPr/>
        <p:txBody>
          <a:bodyPr/>
          <a:lstStyle>
            <a:lvl1pPr>
              <a:defRPr/>
            </a:lvl1pPr>
          </a:lstStyle>
          <a:p>
            <a:pPr>
              <a:defRPr/>
            </a:pPr>
            <a:endParaRPr lang="es-ES_tradnl"/>
          </a:p>
        </p:txBody>
      </p:sp>
      <p:sp>
        <p:nvSpPr>
          <p:cNvPr id="7" name="Marcador de número de diapositiva 22"/>
          <p:cNvSpPr>
            <a:spLocks noGrp="1"/>
          </p:cNvSpPr>
          <p:nvPr>
            <p:ph type="sldNum" sz="quarter" idx="12"/>
          </p:nvPr>
        </p:nvSpPr>
        <p:spPr/>
        <p:txBody>
          <a:bodyPr/>
          <a:lstStyle>
            <a:lvl1pPr>
              <a:defRPr/>
            </a:lvl1pPr>
          </a:lstStyle>
          <a:p>
            <a:pPr>
              <a:defRPr/>
            </a:pPr>
            <a:fld id="{D97757F2-B49F-44CB-8AFE-CDA85A6B1012}" type="slidenum">
              <a:rPr lang="es-ES_tradnl"/>
              <a:pPr>
                <a:defRPr/>
              </a:pPr>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lang="pt-PT" smtClean="0"/>
              <a:t>Clic para editar título</a:t>
            </a:r>
            <a:endParaRPr lang="en-US"/>
          </a:p>
        </p:txBody>
      </p:sp>
      <p:sp>
        <p:nvSpPr>
          <p:cNvPr id="3" name="Marcador de texto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pt-PT" smtClean="0"/>
              <a:t>Haga clic para modificar el estilo de texto del patrón</a:t>
            </a:r>
          </a:p>
        </p:txBody>
      </p:sp>
      <p:sp>
        <p:nvSpPr>
          <p:cNvPr id="4" name="Marcador de texto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pt-PT" smtClean="0"/>
              <a:t>Haga clic para modificar el estilo de texto del patrón</a:t>
            </a:r>
          </a:p>
        </p:txBody>
      </p:sp>
      <p:sp>
        <p:nvSpPr>
          <p:cNvPr id="11" name="Marcador de contenido 10"/>
          <p:cNvSpPr>
            <a:spLocks noGrp="1"/>
          </p:cNvSpPr>
          <p:nvPr>
            <p:ph sz="quarter" idx="2"/>
          </p:nvPr>
        </p:nvSpPr>
        <p:spPr>
          <a:xfrm>
            <a:off x="457200" y="2133600"/>
            <a:ext cx="4038600" cy="4038600"/>
          </a:xfrm>
        </p:spPr>
        <p:txBody>
          <a:bodyPr/>
          <a:lstStyle/>
          <a:p>
            <a:pPr lvl="0"/>
            <a:r>
              <a:rPr lang="pt-PT" smtClean="0"/>
              <a:t>Haga clic para modificar el estilo de texto del patrón</a:t>
            </a:r>
          </a:p>
          <a:p>
            <a:pPr lvl="1"/>
            <a:r>
              <a:rPr lang="pt-PT" smtClean="0"/>
              <a:t>Segundo nivel</a:t>
            </a:r>
          </a:p>
          <a:p>
            <a:pPr lvl="2"/>
            <a:r>
              <a:rPr lang="pt-PT" smtClean="0"/>
              <a:t>Tercer nivel</a:t>
            </a:r>
          </a:p>
          <a:p>
            <a:pPr lvl="3"/>
            <a:r>
              <a:rPr lang="pt-PT" smtClean="0"/>
              <a:t>Cuarto nivel</a:t>
            </a:r>
          </a:p>
          <a:p>
            <a:pPr lvl="4"/>
            <a:r>
              <a:rPr lang="pt-PT" smtClean="0"/>
              <a:t>Quinto nivel</a:t>
            </a:r>
            <a:endParaRPr lang="en-US"/>
          </a:p>
        </p:txBody>
      </p:sp>
      <p:sp>
        <p:nvSpPr>
          <p:cNvPr id="13" name="Marcador de contenido 12"/>
          <p:cNvSpPr>
            <a:spLocks noGrp="1"/>
          </p:cNvSpPr>
          <p:nvPr>
            <p:ph sz="quarter" idx="4"/>
          </p:nvPr>
        </p:nvSpPr>
        <p:spPr>
          <a:xfrm>
            <a:off x="4648200" y="2133600"/>
            <a:ext cx="4038600" cy="4038600"/>
          </a:xfrm>
        </p:spPr>
        <p:txBody>
          <a:bodyPr/>
          <a:lstStyle/>
          <a:p>
            <a:pPr lvl="0"/>
            <a:r>
              <a:rPr lang="pt-PT" smtClean="0"/>
              <a:t>Haga clic para modificar el estilo de texto del patrón</a:t>
            </a:r>
          </a:p>
          <a:p>
            <a:pPr lvl="1"/>
            <a:r>
              <a:rPr lang="pt-PT" smtClean="0"/>
              <a:t>Segundo nivel</a:t>
            </a:r>
          </a:p>
          <a:p>
            <a:pPr lvl="2"/>
            <a:r>
              <a:rPr lang="pt-PT" smtClean="0"/>
              <a:t>Tercer nivel</a:t>
            </a:r>
          </a:p>
          <a:p>
            <a:pPr lvl="3"/>
            <a:r>
              <a:rPr lang="pt-PT" smtClean="0"/>
              <a:t>Cuarto nivel</a:t>
            </a:r>
          </a:p>
          <a:p>
            <a:pPr lvl="4"/>
            <a:r>
              <a:rPr lang="pt-PT" smtClean="0"/>
              <a:t>Quinto nivel</a:t>
            </a:r>
            <a:endParaRPr lang="en-US"/>
          </a:p>
        </p:txBody>
      </p:sp>
      <p:sp>
        <p:nvSpPr>
          <p:cNvPr id="7" name="Marcador de fecha 13"/>
          <p:cNvSpPr>
            <a:spLocks noGrp="1"/>
          </p:cNvSpPr>
          <p:nvPr>
            <p:ph type="dt" sz="half" idx="10"/>
          </p:nvPr>
        </p:nvSpPr>
        <p:spPr/>
        <p:txBody>
          <a:bodyPr/>
          <a:lstStyle>
            <a:lvl1pPr>
              <a:defRPr/>
            </a:lvl1pPr>
          </a:lstStyle>
          <a:p>
            <a:pPr>
              <a:defRPr/>
            </a:pPr>
            <a:fld id="{089CD198-BA5F-4164-9407-910E413B8FAA}" type="datetimeFigureOut">
              <a:rPr lang="es-ES_tradnl"/>
              <a:pPr>
                <a:defRPr/>
              </a:pPr>
              <a:t>01/02/2012</a:t>
            </a:fld>
            <a:endParaRPr lang="es-ES_tradnl"/>
          </a:p>
        </p:txBody>
      </p:sp>
      <p:sp>
        <p:nvSpPr>
          <p:cNvPr id="8" name="Marcador de pie de página 2"/>
          <p:cNvSpPr>
            <a:spLocks noGrp="1"/>
          </p:cNvSpPr>
          <p:nvPr>
            <p:ph type="ftr" sz="quarter" idx="11"/>
          </p:nvPr>
        </p:nvSpPr>
        <p:spPr/>
        <p:txBody>
          <a:bodyPr/>
          <a:lstStyle>
            <a:lvl1pPr>
              <a:defRPr/>
            </a:lvl1pPr>
          </a:lstStyle>
          <a:p>
            <a:pPr>
              <a:defRPr/>
            </a:pPr>
            <a:endParaRPr lang="es-ES_tradnl"/>
          </a:p>
        </p:txBody>
      </p:sp>
      <p:sp>
        <p:nvSpPr>
          <p:cNvPr id="9" name="Marcador de número de diapositiva 22"/>
          <p:cNvSpPr>
            <a:spLocks noGrp="1"/>
          </p:cNvSpPr>
          <p:nvPr>
            <p:ph type="sldNum" sz="quarter" idx="12"/>
          </p:nvPr>
        </p:nvSpPr>
        <p:spPr/>
        <p:txBody>
          <a:bodyPr/>
          <a:lstStyle>
            <a:lvl1pPr>
              <a:defRPr/>
            </a:lvl1pPr>
          </a:lstStyle>
          <a:p>
            <a:pPr>
              <a:defRPr/>
            </a:pPr>
            <a:fld id="{B311C37B-1C82-4544-B286-C7D190E8FDAA}" type="slidenum">
              <a:rPr lang="es-ES_tradnl"/>
              <a:pPr>
                <a:defRPr/>
              </a:pPr>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Triángulo isósceles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ítulo 1"/>
          <p:cNvSpPr>
            <a:spLocks noGrp="1"/>
          </p:cNvSpPr>
          <p:nvPr>
            <p:ph type="title"/>
          </p:nvPr>
        </p:nvSpPr>
        <p:spPr>
          <a:xfrm>
            <a:off x="457200" y="228600"/>
            <a:ext cx="8229600" cy="914400"/>
          </a:xfrm>
        </p:spPr>
        <p:txBody>
          <a:bodyPr/>
          <a:lstStyle/>
          <a:p>
            <a:r>
              <a:rPr lang="pt-PT" smtClean="0"/>
              <a:t>Clic para editar título</a:t>
            </a:r>
            <a:endParaRPr lang="en-US"/>
          </a:p>
        </p:txBody>
      </p:sp>
      <p:sp>
        <p:nvSpPr>
          <p:cNvPr id="4" name="Marcador de fecha 2"/>
          <p:cNvSpPr>
            <a:spLocks noGrp="1"/>
          </p:cNvSpPr>
          <p:nvPr>
            <p:ph type="dt" sz="half" idx="10"/>
          </p:nvPr>
        </p:nvSpPr>
        <p:spPr/>
        <p:txBody>
          <a:bodyPr/>
          <a:lstStyle>
            <a:lvl1pPr>
              <a:defRPr/>
            </a:lvl1pPr>
          </a:lstStyle>
          <a:p>
            <a:pPr>
              <a:defRPr/>
            </a:pPr>
            <a:fld id="{F9172529-9484-4846-ADE3-359507370250}" type="datetimeFigureOut">
              <a:rPr lang="es-ES_tradnl"/>
              <a:pPr>
                <a:defRPr/>
              </a:pPr>
              <a:t>01/02/2012</a:t>
            </a:fld>
            <a:endParaRPr lang="es-ES_tradnl"/>
          </a:p>
        </p:txBody>
      </p:sp>
      <p:sp>
        <p:nvSpPr>
          <p:cNvPr id="5" name="Marcador de pie de página 3"/>
          <p:cNvSpPr>
            <a:spLocks noGrp="1"/>
          </p:cNvSpPr>
          <p:nvPr>
            <p:ph type="ftr" sz="quarter" idx="11"/>
          </p:nvPr>
        </p:nvSpPr>
        <p:spPr/>
        <p:txBody>
          <a:bodyPr/>
          <a:lstStyle>
            <a:lvl1pPr>
              <a:defRPr/>
            </a:lvl1pPr>
          </a:lstStyle>
          <a:p>
            <a:pPr>
              <a:defRPr/>
            </a:pPr>
            <a:endParaRPr lang="es-ES_tradnl"/>
          </a:p>
        </p:txBody>
      </p:sp>
      <p:sp>
        <p:nvSpPr>
          <p:cNvPr id="6" name="Marcador de número de diapositiva 4"/>
          <p:cNvSpPr>
            <a:spLocks noGrp="1"/>
          </p:cNvSpPr>
          <p:nvPr>
            <p:ph type="sldNum" sz="quarter" idx="12"/>
          </p:nvPr>
        </p:nvSpPr>
        <p:spPr/>
        <p:txBody>
          <a:bodyPr/>
          <a:lstStyle>
            <a:lvl1pPr>
              <a:defRPr/>
            </a:lvl1pPr>
          </a:lstStyle>
          <a:p>
            <a:pPr>
              <a:defRPr/>
            </a:pPr>
            <a:fld id="{6A0751D7-FBB8-45CA-8EF9-B393128EE80F}" type="slidenum">
              <a:rPr lang="es-ES_tradnl"/>
              <a:pPr>
                <a:defRPr/>
              </a:pPr>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Conector rec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Triángulo isósceles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Marcador de fecha 1"/>
          <p:cNvSpPr>
            <a:spLocks noGrp="1"/>
          </p:cNvSpPr>
          <p:nvPr>
            <p:ph type="dt" sz="half" idx="10"/>
          </p:nvPr>
        </p:nvSpPr>
        <p:spPr/>
        <p:txBody>
          <a:bodyPr/>
          <a:lstStyle>
            <a:lvl1pPr>
              <a:defRPr/>
            </a:lvl1pPr>
          </a:lstStyle>
          <a:p>
            <a:pPr>
              <a:defRPr/>
            </a:pPr>
            <a:fld id="{B882B7DB-54E4-42D9-B811-D58A916F51D4}" type="datetimeFigureOut">
              <a:rPr lang="es-ES_tradnl"/>
              <a:pPr>
                <a:defRPr/>
              </a:pPr>
              <a:t>01/02/2012</a:t>
            </a:fld>
            <a:endParaRPr lang="es-ES_tradnl"/>
          </a:p>
        </p:txBody>
      </p:sp>
      <p:sp>
        <p:nvSpPr>
          <p:cNvPr id="5" name="Marcador de pie de página 2"/>
          <p:cNvSpPr>
            <a:spLocks noGrp="1"/>
          </p:cNvSpPr>
          <p:nvPr>
            <p:ph type="ftr" sz="quarter" idx="11"/>
          </p:nvPr>
        </p:nvSpPr>
        <p:spPr/>
        <p:txBody>
          <a:bodyPr/>
          <a:lstStyle>
            <a:lvl1pPr>
              <a:defRPr/>
            </a:lvl1pPr>
          </a:lstStyle>
          <a:p>
            <a:pPr>
              <a:defRPr/>
            </a:pPr>
            <a:endParaRPr lang="es-ES_tradnl"/>
          </a:p>
        </p:txBody>
      </p:sp>
      <p:sp>
        <p:nvSpPr>
          <p:cNvPr id="6" name="Marcador de número de diapositiva 3"/>
          <p:cNvSpPr>
            <a:spLocks noGrp="1"/>
          </p:cNvSpPr>
          <p:nvPr>
            <p:ph type="sldNum" sz="quarter" idx="12"/>
          </p:nvPr>
        </p:nvSpPr>
        <p:spPr/>
        <p:txBody>
          <a:bodyPr/>
          <a:lstStyle>
            <a:lvl1pPr>
              <a:defRPr/>
            </a:lvl1pPr>
          </a:lstStyle>
          <a:p>
            <a:pPr>
              <a:defRPr/>
            </a:pPr>
            <a:fld id="{D4900C5A-D0FD-4979-B75D-43D180E3D8B1}" type="slidenum">
              <a:rPr lang="es-ES_tradnl"/>
              <a:pPr>
                <a:defRPr/>
              </a:pPr>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Conector rec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Conector recto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Triángulo isósceles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ítulo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pt-PT" smtClean="0"/>
              <a:t>Clic para editar título</a:t>
            </a:r>
            <a:endParaRPr lang="en-US"/>
          </a:p>
        </p:txBody>
      </p:sp>
      <p:sp>
        <p:nvSpPr>
          <p:cNvPr id="3" name="Marcador de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pt-PT" smtClean="0"/>
              <a:t>Haga clic para modificar el estilo de texto del patrón</a:t>
            </a:r>
          </a:p>
        </p:txBody>
      </p:sp>
      <p:sp>
        <p:nvSpPr>
          <p:cNvPr id="12" name="Marcador de contenido 11"/>
          <p:cNvSpPr>
            <a:spLocks noGrp="1"/>
          </p:cNvSpPr>
          <p:nvPr>
            <p:ph sz="quarter" idx="1"/>
          </p:nvPr>
        </p:nvSpPr>
        <p:spPr>
          <a:xfrm>
            <a:off x="304800" y="304800"/>
            <a:ext cx="5715000" cy="5715000"/>
          </a:xfrm>
        </p:spPr>
        <p:txBody>
          <a:bodyPr/>
          <a:lstStyle/>
          <a:p>
            <a:pPr lvl="0"/>
            <a:r>
              <a:rPr lang="pt-PT" smtClean="0"/>
              <a:t>Haga clic para modificar el estilo de texto del patrón</a:t>
            </a:r>
          </a:p>
          <a:p>
            <a:pPr lvl="1"/>
            <a:r>
              <a:rPr lang="pt-PT" smtClean="0"/>
              <a:t>Segundo nivel</a:t>
            </a:r>
          </a:p>
          <a:p>
            <a:pPr lvl="2"/>
            <a:r>
              <a:rPr lang="pt-PT" smtClean="0"/>
              <a:t>Tercer nivel</a:t>
            </a:r>
          </a:p>
          <a:p>
            <a:pPr lvl="3"/>
            <a:r>
              <a:rPr lang="pt-PT" smtClean="0"/>
              <a:t>Cuarto nivel</a:t>
            </a:r>
          </a:p>
          <a:p>
            <a:pPr lvl="4"/>
            <a:r>
              <a:rPr lang="pt-PT" smtClean="0"/>
              <a:t>Quinto nivel</a:t>
            </a:r>
            <a:endParaRPr lang="en-US"/>
          </a:p>
        </p:txBody>
      </p:sp>
      <p:sp>
        <p:nvSpPr>
          <p:cNvPr id="8" name="Marcador de fecha 4"/>
          <p:cNvSpPr>
            <a:spLocks noGrp="1"/>
          </p:cNvSpPr>
          <p:nvPr>
            <p:ph type="dt" sz="half" idx="10"/>
          </p:nvPr>
        </p:nvSpPr>
        <p:spPr/>
        <p:txBody>
          <a:bodyPr/>
          <a:lstStyle>
            <a:lvl1pPr>
              <a:defRPr/>
            </a:lvl1pPr>
          </a:lstStyle>
          <a:p>
            <a:pPr>
              <a:defRPr/>
            </a:pPr>
            <a:fld id="{719F445D-4FCA-4819-A843-D1FAC0AECF17}" type="datetimeFigureOut">
              <a:rPr lang="es-ES_tradnl"/>
              <a:pPr>
                <a:defRPr/>
              </a:pPr>
              <a:t>01/02/2012</a:t>
            </a:fld>
            <a:endParaRPr lang="es-ES_tradnl"/>
          </a:p>
        </p:txBody>
      </p:sp>
      <p:sp>
        <p:nvSpPr>
          <p:cNvPr id="9" name="Marcador de pie de página 5"/>
          <p:cNvSpPr>
            <a:spLocks noGrp="1"/>
          </p:cNvSpPr>
          <p:nvPr>
            <p:ph type="ftr" sz="quarter" idx="11"/>
          </p:nvPr>
        </p:nvSpPr>
        <p:spPr/>
        <p:txBody>
          <a:bodyPr/>
          <a:lstStyle>
            <a:lvl1pPr>
              <a:defRPr/>
            </a:lvl1pPr>
          </a:lstStyle>
          <a:p>
            <a:pPr>
              <a:defRPr/>
            </a:pPr>
            <a:endParaRPr lang="es-ES_tradnl"/>
          </a:p>
        </p:txBody>
      </p:sp>
      <p:sp>
        <p:nvSpPr>
          <p:cNvPr id="10" name="Marcador de número de diapositiva 6"/>
          <p:cNvSpPr>
            <a:spLocks noGrp="1"/>
          </p:cNvSpPr>
          <p:nvPr>
            <p:ph type="sldNum" sz="quarter" idx="12"/>
          </p:nvPr>
        </p:nvSpPr>
        <p:spPr/>
        <p:txBody>
          <a:bodyPr/>
          <a:lstStyle>
            <a:lvl1pPr>
              <a:defRPr/>
            </a:lvl1pPr>
          </a:lstStyle>
          <a:p>
            <a:pPr>
              <a:defRPr/>
            </a:pPr>
            <a:fld id="{E57B48EF-45B0-4AE2-8CFE-C530161E6B31}" type="slidenum">
              <a:rPr lang="es-ES_tradnl"/>
              <a:pPr>
                <a:defRPr/>
              </a:pPr>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5" name="Conector rec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riángulo isósceles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ángulo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pt-PT" smtClean="0"/>
              <a:t>Clic para editar título</a:t>
            </a:r>
            <a:endParaRPr lang="en-US"/>
          </a:p>
        </p:txBody>
      </p:sp>
      <p:sp>
        <p:nvSpPr>
          <p:cNvPr id="3" name="Marcador de posición de imagen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pt-PT" noProof="0" smtClean="0"/>
              <a:t>Haga clic en el icono para agregar una imagen</a:t>
            </a:r>
            <a:endParaRPr lang="en-US" noProof="0"/>
          </a:p>
        </p:txBody>
      </p:sp>
      <p:sp>
        <p:nvSpPr>
          <p:cNvPr id="4" name="Marcador de texto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pt-PT" smtClean="0"/>
              <a:t>Haga clic para modificar el estilo de texto del patrón</a:t>
            </a:r>
          </a:p>
        </p:txBody>
      </p:sp>
      <p:sp>
        <p:nvSpPr>
          <p:cNvPr id="8" name="Marcador de fecha 4"/>
          <p:cNvSpPr>
            <a:spLocks noGrp="1"/>
          </p:cNvSpPr>
          <p:nvPr>
            <p:ph type="dt" sz="half" idx="10"/>
          </p:nvPr>
        </p:nvSpPr>
        <p:spPr/>
        <p:txBody>
          <a:bodyPr/>
          <a:lstStyle>
            <a:lvl1pPr>
              <a:defRPr/>
            </a:lvl1pPr>
          </a:lstStyle>
          <a:p>
            <a:pPr>
              <a:defRPr/>
            </a:pPr>
            <a:fld id="{3526B934-3619-4A2F-A648-2A6F4368EA2B}" type="datetimeFigureOut">
              <a:rPr lang="es-ES_tradnl"/>
              <a:pPr>
                <a:defRPr/>
              </a:pPr>
              <a:t>01/02/2012</a:t>
            </a:fld>
            <a:endParaRPr lang="es-ES_tradnl"/>
          </a:p>
        </p:txBody>
      </p:sp>
      <p:sp>
        <p:nvSpPr>
          <p:cNvPr id="9" name="Marcador de pie de página 5"/>
          <p:cNvSpPr>
            <a:spLocks noGrp="1"/>
          </p:cNvSpPr>
          <p:nvPr>
            <p:ph type="ftr" sz="quarter" idx="11"/>
          </p:nvPr>
        </p:nvSpPr>
        <p:spPr/>
        <p:txBody>
          <a:bodyPr/>
          <a:lstStyle>
            <a:lvl1pPr>
              <a:defRPr/>
            </a:lvl1pPr>
          </a:lstStyle>
          <a:p>
            <a:pPr>
              <a:defRPr/>
            </a:pPr>
            <a:endParaRPr lang="es-ES_tradnl"/>
          </a:p>
        </p:txBody>
      </p:sp>
      <p:sp>
        <p:nvSpPr>
          <p:cNvPr id="10" name="Marcador de número de diapositiva 6"/>
          <p:cNvSpPr>
            <a:spLocks noGrp="1"/>
          </p:cNvSpPr>
          <p:nvPr>
            <p:ph type="sldNum" sz="quarter" idx="12"/>
          </p:nvPr>
        </p:nvSpPr>
        <p:spPr/>
        <p:txBody>
          <a:bodyPr/>
          <a:lstStyle>
            <a:lvl1pPr>
              <a:defRPr/>
            </a:lvl1pPr>
          </a:lstStyle>
          <a:p>
            <a:pPr>
              <a:defRPr/>
            </a:pPr>
            <a:fld id="{6C1C3E79-F536-4F95-8DE0-09463C068081}" type="slidenum">
              <a:rPr lang="es-ES_tradnl"/>
              <a:pPr>
                <a:defRPr/>
              </a:pPr>
              <a:t>‹#›</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t-PT" smtClean="0"/>
              <a:t>Clic para editar título</a:t>
            </a:r>
            <a:endParaRPr lang="en-US" smtClean="0"/>
          </a:p>
        </p:txBody>
      </p:sp>
      <p:sp>
        <p:nvSpPr>
          <p:cNvPr id="1027" name="Marcador de texto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Haga clic para modificar el estilo de texto del patrón</a:t>
            </a:r>
          </a:p>
          <a:p>
            <a:pPr lvl="1"/>
            <a:r>
              <a:rPr lang="pt-PT" smtClean="0"/>
              <a:t>Segundo nivel</a:t>
            </a:r>
          </a:p>
          <a:p>
            <a:pPr lvl="2"/>
            <a:r>
              <a:rPr lang="pt-PT" smtClean="0"/>
              <a:t>Tercer nivel</a:t>
            </a:r>
          </a:p>
          <a:p>
            <a:pPr lvl="3"/>
            <a:r>
              <a:rPr lang="pt-PT" smtClean="0"/>
              <a:t>Cuarto nivel</a:t>
            </a:r>
          </a:p>
          <a:p>
            <a:pPr lvl="4"/>
            <a:r>
              <a:rPr lang="pt-PT" smtClean="0"/>
              <a:t>Quinto nivel</a:t>
            </a:r>
            <a:endParaRPr lang="en-US" smtClean="0"/>
          </a:p>
        </p:txBody>
      </p:sp>
      <p:sp>
        <p:nvSpPr>
          <p:cNvPr id="14" name="Marcador de fecha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1A2A54F3-5725-494E-9E34-968A8977F954}" type="datetimeFigureOut">
              <a:rPr lang="es-ES_tradnl"/>
              <a:pPr>
                <a:defRPr/>
              </a:pPr>
              <a:t>01/02/2012</a:t>
            </a:fld>
            <a:endParaRPr lang="es-ES_tradnl"/>
          </a:p>
        </p:txBody>
      </p:sp>
      <p:sp>
        <p:nvSpPr>
          <p:cNvPr id="3" name="Marcador de pie de página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s-ES_tradnl"/>
          </a:p>
        </p:txBody>
      </p:sp>
      <p:sp>
        <p:nvSpPr>
          <p:cNvPr id="23" name="Marcador de número de diapositiva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2031B927-AD08-4CBD-9DCC-6A7761CF30C1}" type="slidenum">
              <a:rPr lang="es-ES_tradnl"/>
              <a:pPr>
                <a:defRPr/>
              </a:pPr>
              <a:t>‹#›</a:t>
            </a:fld>
            <a:endParaRPr lang="es-ES_tradnl"/>
          </a:p>
        </p:txBody>
      </p:sp>
      <p:sp>
        <p:nvSpPr>
          <p:cNvPr id="28" name="Conector rec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Conector rec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Triángulo isósceles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3" r:id="rId2"/>
    <p:sldLayoutId id="2147483686" r:id="rId3"/>
    <p:sldLayoutId id="2147483682" r:id="rId4"/>
    <p:sldLayoutId id="2147483681" r:id="rId5"/>
    <p:sldLayoutId id="2147483687" r:id="rId6"/>
    <p:sldLayoutId id="2147483688" r:id="rId7"/>
    <p:sldLayoutId id="2147483689" r:id="rId8"/>
    <p:sldLayoutId id="2147483690" r:id="rId9"/>
    <p:sldLayoutId id="2147483680" r:id="rId10"/>
    <p:sldLayoutId id="2147483691" r:id="rId11"/>
    <p:sldLayoutId id="2147483684" r:id="rId12"/>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Word_Document7.doc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Word_Document8.doc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3075" y="1395413"/>
            <a:ext cx="7770813" cy="1470025"/>
          </a:xfrm>
        </p:spPr>
        <p:txBody>
          <a:bodyPr>
            <a:normAutofit/>
          </a:bodyPr>
          <a:lstStyle/>
          <a:p>
            <a:pPr fontAlgn="auto">
              <a:spcAft>
                <a:spcPts val="0"/>
              </a:spcAft>
              <a:defRPr/>
            </a:pPr>
            <a:r>
              <a:rPr lang="es-ES_tradnl" sz="3600" dirty="0" err="1" smtClean="0">
                <a:solidFill>
                  <a:srgbClr val="000090"/>
                </a:solidFill>
                <a:latin typeface="+mn-lt"/>
              </a:rPr>
              <a:t>Sustainable</a:t>
            </a:r>
            <a:r>
              <a:rPr lang="es-ES_tradnl" sz="3600" dirty="0" smtClean="0">
                <a:solidFill>
                  <a:srgbClr val="000090"/>
                </a:solidFill>
                <a:latin typeface="+mn-lt"/>
              </a:rPr>
              <a:t> </a:t>
            </a:r>
            <a:r>
              <a:rPr lang="es-ES_tradnl" sz="3600" dirty="0" err="1" smtClean="0">
                <a:solidFill>
                  <a:srgbClr val="000090"/>
                </a:solidFill>
                <a:latin typeface="+mn-lt"/>
              </a:rPr>
              <a:t>Development</a:t>
            </a:r>
            <a:r>
              <a:rPr lang="es-ES_tradnl" sz="3600" dirty="0" smtClean="0">
                <a:solidFill>
                  <a:srgbClr val="000090"/>
                </a:solidFill>
                <a:latin typeface="+mn-lt"/>
              </a:rPr>
              <a:t> in </a:t>
            </a:r>
            <a:br>
              <a:rPr lang="es-ES_tradnl" sz="3600" dirty="0" smtClean="0">
                <a:solidFill>
                  <a:srgbClr val="000090"/>
                </a:solidFill>
                <a:latin typeface="+mn-lt"/>
              </a:rPr>
            </a:br>
            <a:r>
              <a:rPr lang="es-ES_tradnl" sz="3600" dirty="0" err="1" smtClean="0">
                <a:solidFill>
                  <a:srgbClr val="000090"/>
                </a:solidFill>
                <a:latin typeface="+mn-lt"/>
              </a:rPr>
              <a:t>Latin</a:t>
            </a:r>
            <a:r>
              <a:rPr lang="es-ES_tradnl" sz="3600" dirty="0" smtClean="0">
                <a:solidFill>
                  <a:srgbClr val="000090"/>
                </a:solidFill>
                <a:latin typeface="+mn-lt"/>
              </a:rPr>
              <a:t> </a:t>
            </a:r>
            <a:r>
              <a:rPr lang="es-ES_tradnl" sz="3600" dirty="0" err="1" smtClean="0">
                <a:solidFill>
                  <a:srgbClr val="000090"/>
                </a:solidFill>
                <a:latin typeface="+mn-lt"/>
              </a:rPr>
              <a:t>America</a:t>
            </a:r>
            <a:r>
              <a:rPr lang="es-ES_tradnl" sz="3600" dirty="0" smtClean="0">
                <a:solidFill>
                  <a:srgbClr val="000090"/>
                </a:solidFill>
                <a:latin typeface="+mn-lt"/>
              </a:rPr>
              <a:t> and </a:t>
            </a:r>
            <a:r>
              <a:rPr lang="es-ES_tradnl" sz="3600" dirty="0" err="1" smtClean="0">
                <a:solidFill>
                  <a:srgbClr val="000090"/>
                </a:solidFill>
                <a:latin typeface="+mn-lt"/>
              </a:rPr>
              <a:t>the</a:t>
            </a:r>
            <a:r>
              <a:rPr lang="es-ES_tradnl" sz="3600" dirty="0" smtClean="0">
                <a:solidFill>
                  <a:srgbClr val="000090"/>
                </a:solidFill>
                <a:latin typeface="+mn-lt"/>
              </a:rPr>
              <a:t> </a:t>
            </a:r>
            <a:r>
              <a:rPr lang="es-ES_tradnl" sz="3600" dirty="0" err="1" smtClean="0">
                <a:solidFill>
                  <a:srgbClr val="000090"/>
                </a:solidFill>
                <a:latin typeface="+mn-lt"/>
              </a:rPr>
              <a:t>Caribbean</a:t>
            </a:r>
            <a:endParaRPr lang="es-ES_tradnl" dirty="0"/>
          </a:p>
        </p:txBody>
      </p:sp>
      <p:sp>
        <p:nvSpPr>
          <p:cNvPr id="3" name="Subtítulo 2"/>
          <p:cNvSpPr>
            <a:spLocks noGrp="1"/>
          </p:cNvSpPr>
          <p:nvPr>
            <p:ph type="subTitle" idx="1"/>
          </p:nvPr>
        </p:nvSpPr>
        <p:spPr>
          <a:xfrm>
            <a:off x="2078038" y="3770313"/>
            <a:ext cx="5999162" cy="1303337"/>
          </a:xfrm>
        </p:spPr>
        <p:txBody>
          <a:bodyPr>
            <a:normAutofit/>
          </a:bodyPr>
          <a:lstStyle/>
          <a:p>
            <a:r>
              <a:rPr lang="en-US" sz="2400" dirty="0" smtClean="0">
                <a:solidFill>
                  <a:srgbClr val="000090"/>
                </a:solidFill>
                <a:latin typeface="Gill Sans MT" pitchFamily="34" charset="0"/>
              </a:rPr>
              <a:t>Carlos de Miguel</a:t>
            </a:r>
          </a:p>
          <a:p>
            <a:r>
              <a:rPr lang="es-ES_tradnl" dirty="0" smtClean="0">
                <a:solidFill>
                  <a:srgbClr val="000090"/>
                </a:solidFill>
                <a:latin typeface="Gill Sans MT" pitchFamily="34" charset="0"/>
              </a:rPr>
              <a:t>		</a:t>
            </a:r>
            <a:r>
              <a:rPr lang="es-ES_tradnl" dirty="0" err="1" smtClean="0">
                <a:solidFill>
                  <a:srgbClr val="000090"/>
                </a:solidFill>
                <a:latin typeface="Gill Sans MT" pitchFamily="34" charset="0"/>
              </a:rPr>
              <a:t>Economic</a:t>
            </a:r>
            <a:r>
              <a:rPr lang="es-ES_tradnl" dirty="0" smtClean="0">
                <a:solidFill>
                  <a:srgbClr val="000090"/>
                </a:solidFill>
                <a:latin typeface="Gill Sans MT" pitchFamily="34" charset="0"/>
              </a:rPr>
              <a:t> </a:t>
            </a:r>
            <a:r>
              <a:rPr lang="es-ES_tradnl" dirty="0" err="1" smtClean="0">
                <a:solidFill>
                  <a:srgbClr val="000090"/>
                </a:solidFill>
                <a:latin typeface="Gill Sans MT" pitchFamily="34" charset="0"/>
              </a:rPr>
              <a:t>Commission</a:t>
            </a:r>
            <a:r>
              <a:rPr lang="es-ES_tradnl" dirty="0" smtClean="0">
                <a:solidFill>
                  <a:srgbClr val="000090"/>
                </a:solidFill>
                <a:latin typeface="Gill Sans MT" pitchFamily="34" charset="0"/>
              </a:rPr>
              <a:t> </a:t>
            </a:r>
            <a:r>
              <a:rPr lang="es-ES_tradnl" dirty="0" err="1" smtClean="0">
                <a:solidFill>
                  <a:srgbClr val="000090"/>
                </a:solidFill>
                <a:latin typeface="Gill Sans MT" pitchFamily="34" charset="0"/>
              </a:rPr>
              <a:t>for</a:t>
            </a:r>
            <a:r>
              <a:rPr lang="es-ES_tradnl" dirty="0" smtClean="0">
                <a:solidFill>
                  <a:srgbClr val="000090"/>
                </a:solidFill>
                <a:latin typeface="Gill Sans MT" pitchFamily="34" charset="0"/>
              </a:rPr>
              <a:t> </a:t>
            </a:r>
            <a:r>
              <a:rPr lang="es-ES_tradnl" dirty="0" err="1" smtClean="0">
                <a:solidFill>
                  <a:srgbClr val="000090"/>
                </a:solidFill>
                <a:latin typeface="Gill Sans MT" pitchFamily="34" charset="0"/>
              </a:rPr>
              <a:t>Latin</a:t>
            </a:r>
            <a:r>
              <a:rPr lang="es-ES_tradnl" dirty="0" smtClean="0">
                <a:solidFill>
                  <a:srgbClr val="000090"/>
                </a:solidFill>
                <a:latin typeface="Gill Sans MT" pitchFamily="34" charset="0"/>
              </a:rPr>
              <a:t> </a:t>
            </a:r>
            <a:r>
              <a:rPr lang="es-ES_tradnl" dirty="0" err="1" smtClean="0">
                <a:solidFill>
                  <a:srgbClr val="000090"/>
                </a:solidFill>
                <a:latin typeface="Gill Sans MT" pitchFamily="34" charset="0"/>
              </a:rPr>
              <a:t>America</a:t>
            </a:r>
            <a:r>
              <a:rPr lang="es-ES_tradnl" dirty="0" smtClean="0">
                <a:solidFill>
                  <a:srgbClr val="000090"/>
                </a:solidFill>
                <a:latin typeface="Gill Sans MT" pitchFamily="34" charset="0"/>
              </a:rPr>
              <a:t> and </a:t>
            </a:r>
            <a:r>
              <a:rPr lang="es-ES_tradnl" dirty="0" err="1" smtClean="0">
                <a:solidFill>
                  <a:srgbClr val="000090"/>
                </a:solidFill>
                <a:latin typeface="Gill Sans MT" pitchFamily="34" charset="0"/>
              </a:rPr>
              <a:t>the</a:t>
            </a:r>
            <a:r>
              <a:rPr lang="es-ES_tradnl" dirty="0" smtClean="0">
                <a:solidFill>
                  <a:srgbClr val="000090"/>
                </a:solidFill>
                <a:latin typeface="Gill Sans MT" pitchFamily="34" charset="0"/>
              </a:rPr>
              <a:t> </a:t>
            </a:r>
            <a:r>
              <a:rPr lang="es-ES_tradnl" dirty="0" err="1" smtClean="0">
                <a:solidFill>
                  <a:srgbClr val="000090"/>
                </a:solidFill>
                <a:latin typeface="Gill Sans MT" pitchFamily="34" charset="0"/>
              </a:rPr>
              <a:t>Caribbean</a:t>
            </a:r>
            <a:endParaRPr lang="es-ES_tradnl" dirty="0" smtClean="0">
              <a:solidFill>
                <a:srgbClr val="000090"/>
              </a:solidFill>
              <a:latin typeface="Gill Sans MT" pitchFamily="34" charset="0"/>
            </a:endParaRPr>
          </a:p>
        </p:txBody>
      </p:sp>
      <p:pic>
        <p:nvPicPr>
          <p:cNvPr id="15363" name="Picture 2"/>
          <p:cNvPicPr>
            <a:picLocks noChangeAspect="1" noChangeArrowheads="1"/>
          </p:cNvPicPr>
          <p:nvPr/>
        </p:nvPicPr>
        <p:blipFill>
          <a:blip r:embed="rId2"/>
          <a:srcRect/>
          <a:stretch>
            <a:fillRect/>
          </a:stretch>
        </p:blipFill>
        <p:spPr bwMode="auto">
          <a:xfrm>
            <a:off x="1163638" y="3770313"/>
            <a:ext cx="914400" cy="1119187"/>
          </a:xfrm>
          <a:prstGeom prst="rect">
            <a:avLst/>
          </a:prstGeom>
          <a:noFill/>
          <a:ln w="9525">
            <a:noFill/>
            <a:miter lim="800000"/>
            <a:headEnd/>
            <a:tailEnd/>
          </a:ln>
        </p:spPr>
      </p:pic>
      <p:sp>
        <p:nvSpPr>
          <p:cNvPr id="15364" name="TextBox 4"/>
          <p:cNvSpPr txBox="1">
            <a:spLocks noChangeArrowheads="1"/>
          </p:cNvSpPr>
          <p:nvPr/>
        </p:nvSpPr>
        <p:spPr bwMode="auto">
          <a:xfrm>
            <a:off x="1817688" y="5073650"/>
            <a:ext cx="6259512" cy="641350"/>
          </a:xfrm>
          <a:prstGeom prst="rect">
            <a:avLst/>
          </a:prstGeom>
          <a:noFill/>
          <a:ln w="9525">
            <a:noFill/>
            <a:miter lim="800000"/>
            <a:headEnd/>
            <a:tailEnd/>
          </a:ln>
        </p:spPr>
        <p:txBody>
          <a:bodyPr>
            <a:spAutoFit/>
          </a:bodyPr>
          <a:lstStyle/>
          <a:p>
            <a:pPr algn="r"/>
            <a:r>
              <a:rPr lang="es-ES_tradnl" dirty="0" smtClean="0">
                <a:solidFill>
                  <a:srgbClr val="000090"/>
                </a:solidFill>
                <a:latin typeface="Gill Sans MT" pitchFamily="34" charset="0"/>
              </a:rPr>
              <a:t>Quito, Ecuador</a:t>
            </a:r>
            <a:endParaRPr lang="es-ES_tradnl" dirty="0">
              <a:solidFill>
                <a:srgbClr val="000090"/>
              </a:solidFill>
              <a:latin typeface="Gill Sans MT" pitchFamily="34" charset="0"/>
            </a:endParaRPr>
          </a:p>
          <a:p>
            <a:pPr algn="r"/>
            <a:r>
              <a:rPr lang="es-ES_tradnl" dirty="0" smtClean="0">
                <a:solidFill>
                  <a:srgbClr val="000090"/>
                </a:solidFill>
                <a:latin typeface="Gill Sans MT" pitchFamily="34" charset="0"/>
              </a:rPr>
              <a:t>2012</a:t>
            </a:r>
            <a:endParaRPr lang="es-ES_tradnl" dirty="0">
              <a:solidFill>
                <a:srgbClr val="000090"/>
              </a:solidFill>
              <a:latin typeface="Gill Sans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noChangeArrowheads="1"/>
          </p:cNvSpPr>
          <p:nvPr>
            <p:ph type="title"/>
          </p:nvPr>
        </p:nvSpPr>
        <p:spPr>
          <a:xfrm>
            <a:off x="676894" y="228600"/>
            <a:ext cx="8162306" cy="914400"/>
          </a:xfrm>
        </p:spPr>
        <p:txBody>
          <a:bodyPr anchor="ctr">
            <a:normAutofit/>
          </a:bodyPr>
          <a:lstStyle/>
          <a:p>
            <a:pPr fontAlgn="auto">
              <a:spcAft>
                <a:spcPts val="0"/>
              </a:spcAft>
              <a:defRPr/>
            </a:pPr>
            <a:r>
              <a:rPr lang="en-GB" sz="2400" dirty="0" smtClean="0">
                <a:solidFill>
                  <a:srgbClr val="000090"/>
                </a:solidFill>
              </a:rPr>
              <a:t>Regional emissions of ozone-depleting substances have declined steadily over the last 20 years</a:t>
            </a:r>
            <a:endParaRPr lang="es-ES" sz="2400" dirty="0" smtClean="0">
              <a:solidFill>
                <a:srgbClr val="000090"/>
              </a:solidFill>
            </a:endParaRPr>
          </a:p>
        </p:txBody>
      </p:sp>
      <p:sp>
        <p:nvSpPr>
          <p:cNvPr id="30722" name="Rectangle 3"/>
          <p:cNvSpPr txBox="1">
            <a:spLocks noChangeArrowheads="1"/>
          </p:cNvSpPr>
          <p:nvPr/>
        </p:nvSpPr>
        <p:spPr bwMode="auto">
          <a:xfrm>
            <a:off x="7516813" y="2179638"/>
            <a:ext cx="1322387" cy="2420937"/>
          </a:xfrm>
          <a:prstGeom prst="rect">
            <a:avLst/>
          </a:prstGeom>
          <a:noFill/>
          <a:ln w="9525">
            <a:solidFill>
              <a:schemeClr val="tx1"/>
            </a:solidFill>
            <a:miter lim="800000"/>
            <a:headEnd/>
            <a:tailEnd/>
          </a:ln>
        </p:spPr>
        <p:txBody>
          <a:bodyPr/>
          <a:lstStyle/>
          <a:p>
            <a:pPr>
              <a:lnSpc>
                <a:spcPct val="80000"/>
              </a:lnSpc>
              <a:spcBef>
                <a:spcPct val="20000"/>
              </a:spcBef>
              <a:defRPr/>
            </a:pPr>
            <a:r>
              <a:rPr lang="en-GB" dirty="0" smtClean="0">
                <a:solidFill>
                  <a:srgbClr val="000090"/>
                </a:solidFill>
              </a:rPr>
              <a:t>This reflects successful efforts made under the Montreal Protocol</a:t>
            </a:r>
            <a:endParaRPr lang="en-US" kern="0" dirty="0">
              <a:solidFill>
                <a:srgbClr val="000090"/>
              </a:solidFill>
            </a:endParaRPr>
          </a:p>
        </p:txBody>
      </p:sp>
      <p:sp>
        <p:nvSpPr>
          <p:cNvPr id="30723" name="Rectangle 1"/>
          <p:cNvSpPr>
            <a:spLocks noChangeArrowheads="1"/>
          </p:cNvSpPr>
          <p:nvPr/>
        </p:nvSpPr>
        <p:spPr bwMode="auto">
          <a:xfrm>
            <a:off x="868363" y="1402896"/>
            <a:ext cx="6873875" cy="600164"/>
          </a:xfrm>
          <a:prstGeom prst="rect">
            <a:avLst/>
          </a:prstGeom>
          <a:noFill/>
          <a:ln w="9525">
            <a:noFill/>
            <a:miter lim="800000"/>
            <a:headEnd/>
            <a:tailEnd/>
          </a:ln>
        </p:spPr>
        <p:txBody>
          <a:bodyPr wrap="square" anchor="ctr">
            <a:spAutoFit/>
          </a:bodyPr>
          <a:lstStyle/>
          <a:p>
            <a:pPr lvl="0" algn="ctr" defTabSz="914400"/>
            <a:r>
              <a:rPr lang="en-US" sz="1100" b="1" dirty="0" smtClean="0">
                <a:latin typeface="Calibri" pitchFamily="34" charset="0"/>
                <a:ea typeface="Times New Roman" pitchFamily="18" charset="0"/>
              </a:rPr>
              <a:t>LATIN AMERICA AND THE CARIBBEAN: CONSUMPTION OF OZONE-DEPLETING</a:t>
            </a:r>
            <a:endParaRPr lang="en-US" sz="1100" dirty="0" smtClean="0">
              <a:latin typeface="Calibri" pitchFamily="34" charset="0"/>
            </a:endParaRPr>
          </a:p>
          <a:p>
            <a:pPr lvl="0" algn="ctr" defTabSz="914400" eaLnBrk="0" hangingPunct="0"/>
            <a:r>
              <a:rPr lang="en-US" sz="1100" b="1" dirty="0" smtClean="0">
                <a:latin typeface="Calibri" pitchFamily="34" charset="0"/>
                <a:ea typeface="Times New Roman" pitchFamily="18" charset="0"/>
              </a:rPr>
              <a:t>SUBSTANCES, 1990–2009</a:t>
            </a:r>
            <a:endParaRPr lang="en-US" sz="1100" dirty="0" smtClean="0">
              <a:latin typeface="Calibri" pitchFamily="34" charset="0"/>
            </a:endParaRPr>
          </a:p>
          <a:p>
            <a:pPr lvl="0" algn="ctr" defTabSz="914400" eaLnBrk="0" hangingPunct="0"/>
            <a:r>
              <a:rPr lang="en-US" sz="1100" i="1" dirty="0" smtClean="0">
                <a:latin typeface="Calibri" pitchFamily="34" charset="0"/>
                <a:ea typeface="Times New Roman" pitchFamily="18" charset="0"/>
              </a:rPr>
              <a:t>(Ozone-depleting potential (ODP) tons)</a:t>
            </a:r>
            <a:endParaRPr lang="en-US" sz="1100" dirty="0" smtClean="0">
              <a:latin typeface="Calibri" pitchFamily="34" charset="0"/>
            </a:endParaRPr>
          </a:p>
        </p:txBody>
      </p:sp>
      <p:pic>
        <p:nvPicPr>
          <p:cNvPr id="30724" name="Picture 8"/>
          <p:cNvPicPr>
            <a:picLocks noChangeAspect="1" noChangeArrowheads="1"/>
          </p:cNvPicPr>
          <p:nvPr/>
        </p:nvPicPr>
        <p:blipFill>
          <a:blip r:embed="rId2"/>
          <a:srcRect/>
          <a:stretch>
            <a:fillRect/>
          </a:stretch>
        </p:blipFill>
        <p:spPr bwMode="auto">
          <a:xfrm>
            <a:off x="1466850" y="2133600"/>
            <a:ext cx="5668963" cy="3438525"/>
          </a:xfrm>
          <a:prstGeom prst="rect">
            <a:avLst/>
          </a:prstGeom>
          <a:noFill/>
          <a:ln w="9525">
            <a:noFill/>
            <a:miter lim="800000"/>
            <a:headEnd/>
            <a:tailEnd/>
          </a:ln>
        </p:spPr>
      </p:pic>
      <p:sp>
        <p:nvSpPr>
          <p:cNvPr id="30725" name="Rectangle 10"/>
          <p:cNvSpPr>
            <a:spLocks noChangeArrowheads="1"/>
          </p:cNvSpPr>
          <p:nvPr/>
        </p:nvSpPr>
        <p:spPr bwMode="auto">
          <a:xfrm>
            <a:off x="1066800" y="5715000"/>
            <a:ext cx="6477000" cy="646331"/>
          </a:xfrm>
          <a:prstGeom prst="rect">
            <a:avLst/>
          </a:prstGeom>
          <a:noFill/>
          <a:ln w="9525">
            <a:noFill/>
            <a:miter lim="800000"/>
            <a:headEnd/>
            <a:tailEnd/>
          </a:ln>
        </p:spPr>
        <p:txBody>
          <a:bodyPr>
            <a:spAutoFit/>
          </a:bodyPr>
          <a:lstStyle/>
          <a:p>
            <a:pPr lvl="0"/>
            <a:r>
              <a:rPr lang="en-US" sz="900" b="1" dirty="0" smtClean="0">
                <a:latin typeface="Calibri" pitchFamily="34" charset="0"/>
                <a:ea typeface="Times New Roman" pitchFamily="18" charset="0"/>
              </a:rPr>
              <a:t>Source</a:t>
            </a:r>
            <a:r>
              <a:rPr lang="en-US" sz="900" dirty="0" smtClean="0">
                <a:latin typeface="Calibri" pitchFamily="34" charset="0"/>
                <a:ea typeface="Times New Roman" pitchFamily="18" charset="0"/>
              </a:rPr>
              <a:t>: Economic Commission for Latin America and the Caribbean (ECLAC), on the basis of United Nations Millennium Development Goals indicators database based on figures from the Ozone Secretariat of the United Nations Environment </a:t>
            </a:r>
            <a:r>
              <a:rPr lang="en-US" sz="900" dirty="0" err="1" smtClean="0">
                <a:latin typeface="Calibri" pitchFamily="34" charset="0"/>
                <a:ea typeface="Times New Roman" pitchFamily="18" charset="0"/>
              </a:rPr>
              <a:t>Programme</a:t>
            </a:r>
            <a:r>
              <a:rPr lang="en-US" sz="900" dirty="0" smtClean="0">
                <a:latin typeface="Calibri" pitchFamily="34" charset="0"/>
                <a:ea typeface="Times New Roman" pitchFamily="18" charset="0"/>
              </a:rPr>
              <a:t> (UNEP) [online] http://ozone.unep.org/Data_Reporting/Data_Access/ [date of reference: May 2011].</a:t>
            </a:r>
            <a:endParaRPr lang="en-US" sz="900" dirty="0" smtClean="0">
              <a:latin typeface="Calibri" pitchFamily="34" charset="0"/>
            </a:endParaRPr>
          </a:p>
          <a:p>
            <a:endParaRPr lang="en-US" sz="900" dirty="0">
              <a:solidFill>
                <a:srgbClr val="000090"/>
              </a:solidFill>
              <a:latin typeface="Gill Sans M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noChangeArrowheads="1"/>
          </p:cNvSpPr>
          <p:nvPr>
            <p:ph type="title"/>
          </p:nvPr>
        </p:nvSpPr>
        <p:spPr>
          <a:xfrm>
            <a:off x="608013" y="76200"/>
            <a:ext cx="7926387" cy="1143000"/>
          </a:xfrm>
        </p:spPr>
        <p:txBody>
          <a:bodyPr anchor="ctr"/>
          <a:lstStyle/>
          <a:p>
            <a:r>
              <a:rPr lang="en-GB" dirty="0" smtClean="0">
                <a:solidFill>
                  <a:srgbClr val="000090"/>
                </a:solidFill>
              </a:rPr>
              <a:t>Strengthening the environmental pillar</a:t>
            </a:r>
            <a:endParaRPr lang="es-ES" dirty="0" smtClean="0">
              <a:solidFill>
                <a:srgbClr val="000090"/>
              </a:solidFill>
            </a:endParaRPr>
          </a:p>
        </p:txBody>
      </p:sp>
      <p:sp>
        <p:nvSpPr>
          <p:cNvPr id="32770" name="Rectangle 14"/>
          <p:cNvSpPr>
            <a:spLocks noGrp="1" noChangeArrowheads="1"/>
          </p:cNvSpPr>
          <p:nvPr>
            <p:ph type="body" idx="1"/>
          </p:nvPr>
        </p:nvSpPr>
        <p:spPr>
          <a:xfrm>
            <a:off x="608013" y="1219200"/>
            <a:ext cx="7545387" cy="488315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endParaRPr lang="pt-PT" sz="2400" dirty="0" smtClean="0"/>
          </a:p>
          <a:p>
            <a:pPr>
              <a:lnSpc>
                <a:spcPct val="90000"/>
              </a:lnSpc>
            </a:pPr>
            <a:r>
              <a:rPr lang="pt-PT" sz="2400" dirty="0" smtClean="0"/>
              <a:t>Since 1992, </a:t>
            </a:r>
            <a:r>
              <a:rPr lang="en-GB" sz="2400" dirty="0" smtClean="0"/>
              <a:t>environmental legislation has strengthened and institutions dedicated to the environment</a:t>
            </a:r>
            <a:r>
              <a:rPr lang="pt-PT" sz="2400" dirty="0" smtClean="0"/>
              <a:t> have been created</a:t>
            </a:r>
            <a:r>
              <a:rPr lang="pt-PT" sz="2400" dirty="0" smtClean="0"/>
              <a:t>.</a:t>
            </a:r>
            <a:endParaRPr lang="pt-PT" sz="2400" dirty="0" smtClean="0"/>
          </a:p>
          <a:p>
            <a:pPr eaLnBrk="1" hangingPunct="1">
              <a:lnSpc>
                <a:spcPct val="90000"/>
              </a:lnSpc>
              <a:buNone/>
            </a:pPr>
            <a:endParaRPr lang="pt-PT" sz="2400" dirty="0" smtClean="0"/>
          </a:p>
          <a:p>
            <a:pPr eaLnBrk="1" hangingPunct="1">
              <a:lnSpc>
                <a:spcPct val="90000"/>
              </a:lnSpc>
            </a:pPr>
            <a:r>
              <a:rPr lang="pt-PT" sz="2400" dirty="0" smtClean="0"/>
              <a:t>Sustainable development has been established as a concept in </a:t>
            </a:r>
            <a:r>
              <a:rPr lang="en-US" sz="2400" dirty="0" smtClean="0"/>
              <a:t>public  institutions and policy</a:t>
            </a:r>
            <a:r>
              <a:rPr lang="en-GB" sz="2400" dirty="0" smtClean="0"/>
              <a:t>.</a:t>
            </a:r>
          </a:p>
          <a:p>
            <a:pPr>
              <a:lnSpc>
                <a:spcPct val="90000"/>
              </a:lnSpc>
            </a:pPr>
            <a:endParaRPr lang="en-GB" sz="2400" dirty="0"/>
          </a:p>
          <a:p>
            <a:pPr marL="0" indent="0">
              <a:lnSpc>
                <a:spcPct val="90000"/>
              </a:lnSpc>
              <a:buNone/>
            </a:pPr>
            <a:endParaRPr lang="es-E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a:xfrm>
            <a:off x="606778" y="214489"/>
            <a:ext cx="8080022" cy="914400"/>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n-US" sz="2400" dirty="0" smtClean="0">
                <a:solidFill>
                  <a:srgbClr val="000090"/>
                </a:solidFill>
              </a:rPr>
              <a:t>As a result, poverty rates should fall in 2011 but indigence rates probably will not, owing to food price inflation</a:t>
            </a:r>
            <a:endParaRPr lang="es-ES_tradnl" sz="2400" dirty="0">
              <a:solidFill>
                <a:srgbClr val="000090"/>
              </a:solidFill>
            </a:endParaRPr>
          </a:p>
        </p:txBody>
      </p:sp>
      <p:graphicFrame>
        <p:nvGraphicFramePr>
          <p:cNvPr id="3" name="Objeto 2"/>
          <p:cNvGraphicFramePr>
            <a:graphicFrameLocks noChangeAspect="1"/>
          </p:cNvGraphicFramePr>
          <p:nvPr>
            <p:extLst>
              <p:ext uri="{D42A27DB-BD31-4B8C-83A1-F6EECF244321}">
                <p14:modId xmlns:p14="http://schemas.microsoft.com/office/powerpoint/2010/main" xmlns="" val="2060042245"/>
              </p:ext>
            </p:extLst>
          </p:nvPr>
        </p:nvGraphicFramePr>
        <p:xfrm>
          <a:off x="463550" y="1460500"/>
          <a:ext cx="8216900" cy="4489450"/>
        </p:xfrm>
        <a:graphic>
          <a:graphicData uri="http://schemas.openxmlformats.org/presentationml/2006/ole">
            <p:oleObj spid="_x0000_s6161" name="Document" r:id="rId3" imgW="5957485" imgH="3248921" progId="Word.Document.12">
              <p:embed/>
            </p:oleObj>
          </a:graphicData>
        </a:graphic>
      </p:graphicFrame>
    </p:spTree>
    <p:extLst>
      <p:ext uri="{BB962C8B-B14F-4D97-AF65-F5344CB8AC3E}">
        <p14:creationId xmlns:p14="http://schemas.microsoft.com/office/powerpoint/2010/main" xmlns="" val="3176092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a:xfrm>
            <a:off x="719667" y="228600"/>
            <a:ext cx="7967133" cy="9144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fontAlgn="auto">
              <a:spcAft>
                <a:spcPts val="0"/>
              </a:spcAft>
            </a:pPr>
            <a:r>
              <a:rPr lang="en-US" sz="2400" dirty="0" smtClean="0">
                <a:solidFill>
                  <a:srgbClr val="000090"/>
                </a:solidFill>
              </a:rPr>
              <a:t>Despite advances in income distribution, the region </a:t>
            </a:r>
            <a:r>
              <a:rPr lang="en-US" sz="2400" dirty="0" smtClean="0">
                <a:solidFill>
                  <a:srgbClr val="000090"/>
                </a:solidFill>
              </a:rPr>
              <a:t>remains the </a:t>
            </a:r>
            <a:r>
              <a:rPr lang="en-US" sz="2400" dirty="0" smtClean="0">
                <a:solidFill>
                  <a:srgbClr val="000090"/>
                </a:solidFill>
              </a:rPr>
              <a:t>most </a:t>
            </a:r>
            <a:r>
              <a:rPr lang="en-US" sz="2400" dirty="0" smtClean="0">
                <a:solidFill>
                  <a:srgbClr val="000090"/>
                </a:solidFill>
              </a:rPr>
              <a:t>imbalanced</a:t>
            </a:r>
            <a:r>
              <a:rPr lang="en-US" sz="2400" dirty="0" smtClean="0">
                <a:solidFill>
                  <a:srgbClr val="000090"/>
                </a:solidFill>
              </a:rPr>
              <a:t> in the world.</a:t>
            </a:r>
            <a:endParaRPr lang="es-ES_tradnl" sz="2400" dirty="0">
              <a:solidFill>
                <a:srgbClr val="000090"/>
              </a:solidFill>
            </a:endParaRPr>
          </a:p>
        </p:txBody>
      </p:sp>
      <p:graphicFrame>
        <p:nvGraphicFramePr>
          <p:cNvPr id="3" name="Objeto 2"/>
          <p:cNvGraphicFramePr>
            <a:graphicFrameLocks noChangeAspect="1"/>
          </p:cNvGraphicFramePr>
          <p:nvPr>
            <p:extLst>
              <p:ext uri="{D42A27DB-BD31-4B8C-83A1-F6EECF244321}">
                <p14:modId xmlns:p14="http://schemas.microsoft.com/office/powerpoint/2010/main" xmlns="" val="821250095"/>
              </p:ext>
            </p:extLst>
          </p:nvPr>
        </p:nvGraphicFramePr>
        <p:xfrm>
          <a:off x="463550" y="1187450"/>
          <a:ext cx="8513763" cy="4619625"/>
        </p:xfrm>
        <a:graphic>
          <a:graphicData uri="http://schemas.openxmlformats.org/presentationml/2006/ole">
            <p:oleObj spid="_x0000_s7185" name="Document" r:id="rId3" imgW="5957485" imgH="3225166" progId="Word.Document.12">
              <p:embed/>
            </p:oleObj>
          </a:graphicData>
        </a:graphic>
      </p:graphicFrame>
    </p:spTree>
    <p:extLst>
      <p:ext uri="{BB962C8B-B14F-4D97-AF65-F5344CB8AC3E}">
        <p14:creationId xmlns:p14="http://schemas.microsoft.com/office/powerpoint/2010/main" xmlns="" val="3176092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a:xfrm>
            <a:off x="558141" y="214489"/>
            <a:ext cx="8128660" cy="914400"/>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fontAlgn="auto">
              <a:spcAft>
                <a:spcPts val="0"/>
              </a:spcAft>
            </a:pPr>
            <a:r>
              <a:rPr lang="en-US" sz="2200" dirty="0" smtClean="0">
                <a:solidFill>
                  <a:srgbClr val="000090"/>
                </a:solidFill>
              </a:rPr>
              <a:t>The region has a wide disparity in educational quality between different social classes and between rural and urban populations</a:t>
            </a:r>
            <a:endParaRPr lang="es-ES_tradnl" sz="2200" dirty="0">
              <a:solidFill>
                <a:srgbClr val="000090"/>
              </a:solidFill>
            </a:endParaRPr>
          </a:p>
        </p:txBody>
      </p:sp>
      <p:graphicFrame>
        <p:nvGraphicFramePr>
          <p:cNvPr id="3" name="Objeto 2"/>
          <p:cNvGraphicFramePr>
            <a:graphicFrameLocks noChangeAspect="1"/>
          </p:cNvGraphicFramePr>
          <p:nvPr>
            <p:extLst>
              <p:ext uri="{D42A27DB-BD31-4B8C-83A1-F6EECF244321}">
                <p14:modId xmlns:p14="http://schemas.microsoft.com/office/powerpoint/2010/main" xmlns="" val="4200941380"/>
              </p:ext>
            </p:extLst>
          </p:nvPr>
        </p:nvGraphicFramePr>
        <p:xfrm>
          <a:off x="866775" y="1235075"/>
          <a:ext cx="7256463" cy="5106988"/>
        </p:xfrm>
        <a:graphic>
          <a:graphicData uri="http://schemas.openxmlformats.org/presentationml/2006/ole">
            <p:oleObj spid="_x0000_s8208" name="Document" r:id="rId3" imgW="5957485" imgH="4180011" progId="Word.Document.12">
              <p:embed/>
            </p:oleObj>
          </a:graphicData>
        </a:graphic>
      </p:graphicFrame>
    </p:spTree>
    <p:extLst>
      <p:ext uri="{BB962C8B-B14F-4D97-AF65-F5344CB8AC3E}">
        <p14:creationId xmlns:p14="http://schemas.microsoft.com/office/powerpoint/2010/main" xmlns="" val="3176092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10639" y="152400"/>
            <a:ext cx="8404761" cy="1219200"/>
          </a:xfrm>
          <a:prstGeom prst="rect">
            <a:avLst/>
          </a:prstGeom>
        </p:spPr>
        <p:txBody>
          <a:bodyPr/>
          <a:lstStyle/>
          <a:p>
            <a:pPr eaLnBrk="0" hangingPunct="0">
              <a:defRPr/>
            </a:pPr>
            <a:r>
              <a:rPr lang="es-CL" sz="2200" dirty="0" err="1" smtClean="0">
                <a:solidFill>
                  <a:srgbClr val="000090"/>
                </a:solidFill>
                <a:latin typeface="+mj-lt"/>
                <a:ea typeface="+mj-ea"/>
                <a:cs typeface="+mj-cs"/>
              </a:rPr>
              <a:t>The</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reduction</a:t>
            </a:r>
            <a:r>
              <a:rPr lang="es-CL" sz="2200" dirty="0" smtClean="0">
                <a:solidFill>
                  <a:srgbClr val="000090"/>
                </a:solidFill>
                <a:latin typeface="+mj-lt"/>
                <a:ea typeface="+mj-ea"/>
                <a:cs typeface="+mj-cs"/>
              </a:rPr>
              <a:t> </a:t>
            </a:r>
            <a:r>
              <a:rPr lang="es-CL" sz="2200" dirty="0" smtClean="0">
                <a:solidFill>
                  <a:srgbClr val="000090"/>
                </a:solidFill>
                <a:latin typeface="+mj-lt"/>
                <a:ea typeface="+mj-ea"/>
                <a:cs typeface="+mj-cs"/>
              </a:rPr>
              <a:t>in </a:t>
            </a:r>
            <a:r>
              <a:rPr lang="es-CL" sz="2200" dirty="0" err="1" smtClean="0">
                <a:solidFill>
                  <a:srgbClr val="000090"/>
                </a:solidFill>
                <a:latin typeface="+mj-lt"/>
                <a:ea typeface="+mj-ea"/>
                <a:cs typeface="+mj-cs"/>
              </a:rPr>
              <a:t>fertility</a:t>
            </a:r>
            <a:r>
              <a:rPr lang="es-CL" sz="2200" dirty="0" smtClean="0">
                <a:solidFill>
                  <a:srgbClr val="000090"/>
                </a:solidFill>
                <a:latin typeface="+mj-lt"/>
                <a:ea typeface="+mj-ea"/>
                <a:cs typeface="+mj-cs"/>
              </a:rPr>
              <a:t> </a:t>
            </a:r>
            <a:r>
              <a:rPr lang="es-CL" sz="2200" dirty="0" smtClean="0">
                <a:solidFill>
                  <a:srgbClr val="000090"/>
                </a:solidFill>
                <a:latin typeface="+mj-lt"/>
                <a:ea typeface="+mj-ea"/>
                <a:cs typeface="+mj-cs"/>
              </a:rPr>
              <a:t>has </a:t>
            </a:r>
            <a:r>
              <a:rPr lang="es-CL" sz="2200" dirty="0" err="1" smtClean="0">
                <a:solidFill>
                  <a:srgbClr val="000090"/>
                </a:solidFill>
                <a:latin typeface="+mj-lt"/>
                <a:ea typeface="+mj-ea"/>
                <a:cs typeface="+mj-cs"/>
              </a:rPr>
              <a:t>ushered</a:t>
            </a:r>
            <a:r>
              <a:rPr lang="es-CL" sz="2200" dirty="0" smtClean="0">
                <a:solidFill>
                  <a:srgbClr val="000090"/>
                </a:solidFill>
                <a:latin typeface="+mj-lt"/>
                <a:ea typeface="+mj-ea"/>
                <a:cs typeface="+mj-cs"/>
              </a:rPr>
              <a:t> in a </a:t>
            </a:r>
            <a:r>
              <a:rPr lang="es-CL" sz="2200" dirty="0" err="1" smtClean="0">
                <a:solidFill>
                  <a:srgbClr val="000090"/>
                </a:solidFill>
                <a:latin typeface="+mj-lt"/>
                <a:ea typeface="+mj-ea"/>
                <a:cs typeface="+mj-cs"/>
              </a:rPr>
              <a:t>period</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that</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is</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favourable</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to</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development</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since</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the</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proportion</a:t>
            </a:r>
            <a:r>
              <a:rPr lang="es-CL" sz="2200" dirty="0" smtClean="0">
                <a:solidFill>
                  <a:srgbClr val="000090"/>
                </a:solidFill>
                <a:latin typeface="+mj-lt"/>
                <a:ea typeface="+mj-ea"/>
                <a:cs typeface="+mj-cs"/>
              </a:rPr>
              <a:t> of </a:t>
            </a:r>
            <a:r>
              <a:rPr lang="es-CL" sz="2200" dirty="0" err="1" smtClean="0">
                <a:solidFill>
                  <a:srgbClr val="000090"/>
                </a:solidFill>
                <a:latin typeface="+mj-lt"/>
                <a:ea typeface="+mj-ea"/>
                <a:cs typeface="+mj-cs"/>
              </a:rPr>
              <a:t>the</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people</a:t>
            </a:r>
            <a:r>
              <a:rPr lang="es-CL" sz="2200" dirty="0" smtClean="0">
                <a:solidFill>
                  <a:srgbClr val="000090"/>
                </a:solidFill>
                <a:latin typeface="+mj-lt"/>
                <a:ea typeface="+mj-ea"/>
                <a:cs typeface="+mj-cs"/>
              </a:rPr>
              <a:t> of </a:t>
            </a:r>
            <a:r>
              <a:rPr lang="es-CL" sz="2200" dirty="0" err="1" smtClean="0">
                <a:solidFill>
                  <a:srgbClr val="000090"/>
                </a:solidFill>
                <a:latin typeface="+mj-lt"/>
                <a:ea typeface="+mj-ea"/>
                <a:cs typeface="+mj-cs"/>
              </a:rPr>
              <a:t>economically</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productive</a:t>
            </a:r>
            <a:r>
              <a:rPr lang="es-CL" sz="2200" dirty="0" smtClean="0">
                <a:solidFill>
                  <a:srgbClr val="000090"/>
                </a:solidFill>
                <a:latin typeface="+mj-lt"/>
                <a:ea typeface="+mj-ea"/>
                <a:cs typeface="+mj-cs"/>
              </a:rPr>
              <a:t> </a:t>
            </a:r>
            <a:r>
              <a:rPr lang="es-CL" sz="2200" dirty="0" err="1" smtClean="0">
                <a:solidFill>
                  <a:srgbClr val="000090"/>
                </a:solidFill>
                <a:latin typeface="+mj-lt"/>
                <a:ea typeface="+mj-ea"/>
                <a:cs typeface="+mj-cs"/>
              </a:rPr>
              <a:t>age</a:t>
            </a:r>
            <a:r>
              <a:rPr lang="es-CL" sz="2200" dirty="0" smtClean="0">
                <a:solidFill>
                  <a:srgbClr val="000090"/>
                </a:solidFill>
                <a:latin typeface="+mj-lt"/>
                <a:ea typeface="+mj-ea"/>
                <a:cs typeface="+mj-cs"/>
              </a:rPr>
              <a:t> has </a:t>
            </a:r>
            <a:r>
              <a:rPr lang="es-CL" sz="2200" dirty="0" err="1" smtClean="0">
                <a:solidFill>
                  <a:srgbClr val="000090"/>
                </a:solidFill>
                <a:latin typeface="+mj-lt"/>
                <a:ea typeface="+mj-ea"/>
                <a:cs typeface="+mj-cs"/>
              </a:rPr>
              <a:t>increased</a:t>
            </a:r>
            <a:endParaRPr lang="en-US" sz="2200" dirty="0">
              <a:solidFill>
                <a:srgbClr val="000090"/>
              </a:solidFill>
              <a:latin typeface="+mj-lt"/>
              <a:ea typeface="+mj-ea"/>
              <a:cs typeface="+mj-cs"/>
            </a:endParaRPr>
          </a:p>
        </p:txBody>
      </p:sp>
      <p:sp>
        <p:nvSpPr>
          <p:cNvPr id="13315" name="Line 9"/>
          <p:cNvSpPr>
            <a:spLocks noChangeShapeType="1"/>
          </p:cNvSpPr>
          <p:nvPr/>
        </p:nvSpPr>
        <p:spPr bwMode="auto">
          <a:xfrm>
            <a:off x="1143000" y="1371600"/>
            <a:ext cx="7239000" cy="0"/>
          </a:xfrm>
          <a:prstGeom prst="line">
            <a:avLst/>
          </a:prstGeom>
          <a:noFill/>
          <a:ln w="57150">
            <a:solidFill>
              <a:srgbClr val="7ED0E0"/>
            </a:solidFill>
            <a:round/>
            <a:headEnd/>
            <a:tailEnd/>
          </a:ln>
        </p:spPr>
        <p:txBody>
          <a:bodyPr/>
          <a:lstStyle/>
          <a:p>
            <a:endParaRPr lang="en-US"/>
          </a:p>
        </p:txBody>
      </p:sp>
      <p:pic>
        <p:nvPicPr>
          <p:cNvPr id="32769" name="Picture 1"/>
          <p:cNvPicPr>
            <a:picLocks noChangeAspect="1" noChangeArrowheads="1"/>
          </p:cNvPicPr>
          <p:nvPr/>
        </p:nvPicPr>
        <p:blipFill>
          <a:blip r:embed="rId3"/>
          <a:srcRect/>
          <a:stretch>
            <a:fillRect/>
          </a:stretch>
        </p:blipFill>
        <p:spPr bwMode="auto">
          <a:xfrm>
            <a:off x="1143000" y="1900238"/>
            <a:ext cx="7301896" cy="3823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a:xfrm>
            <a:off x="463138" y="200378"/>
            <a:ext cx="8167218" cy="914400"/>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defTabSz="457200" eaLnBrk="0" hangingPunct="0">
              <a:defRPr/>
            </a:pPr>
            <a:r>
              <a:rPr lang="en-US" sz="2400" dirty="0" smtClean="0">
                <a:solidFill>
                  <a:srgbClr val="000090"/>
                </a:solidFill>
              </a:rPr>
              <a:t>Emissions of greenhouse gases in Latin America and the Caribbean have increased steadily since </a:t>
            </a:r>
            <a:r>
              <a:rPr lang="en-US" sz="2400" dirty="0" smtClean="0">
                <a:solidFill>
                  <a:srgbClr val="000090"/>
                </a:solidFill>
              </a:rPr>
              <a:t>1990</a:t>
            </a:r>
            <a:endParaRPr lang="es-ES_tradnl" sz="2400" dirty="0">
              <a:solidFill>
                <a:srgbClr val="000090"/>
              </a:solidFill>
            </a:endParaRPr>
          </a:p>
        </p:txBody>
      </p:sp>
      <p:sp>
        <p:nvSpPr>
          <p:cNvPr id="5" name="Rectangle 3"/>
          <p:cNvSpPr txBox="1">
            <a:spLocks noChangeArrowheads="1"/>
          </p:cNvSpPr>
          <p:nvPr/>
        </p:nvSpPr>
        <p:spPr>
          <a:xfrm>
            <a:off x="7148513" y="1270000"/>
            <a:ext cx="1873250" cy="4981222"/>
          </a:xfrm>
          <a:prstGeom prst="rect">
            <a:avLst/>
          </a:prstGeom>
          <a:ln>
            <a:solidFill>
              <a:schemeClr val="tx1"/>
            </a:solidFill>
          </a:ln>
        </p:spPr>
        <p:txBody>
          <a:bodyPr/>
          <a:lstStyle>
            <a:defPPr>
              <a:defRPr lang="es-ES_tradnl"/>
            </a:defPPr>
            <a:lvl1pPr fontAlgn="auto">
              <a:lnSpc>
                <a:spcPct val="80000"/>
              </a:lnSpc>
              <a:spcBef>
                <a:spcPct val="20000"/>
              </a:spcBef>
              <a:spcAft>
                <a:spcPts val="0"/>
              </a:spcAft>
              <a:defRPr sz="1050">
                <a:solidFill>
                  <a:srgbClr val="000090"/>
                </a:solidFill>
                <a:latin typeface="+mn-lt"/>
              </a:defRPr>
            </a:lvl1pPr>
          </a:lstStyle>
          <a:p>
            <a:r>
              <a:rPr lang="en-US" sz="2000" dirty="0" smtClean="0"/>
              <a:t>Between 1990 and 2005, </a:t>
            </a:r>
            <a:r>
              <a:rPr lang="en-US" sz="2000" dirty="0" smtClean="0"/>
              <a:t>the average </a:t>
            </a:r>
            <a:r>
              <a:rPr lang="en-US" sz="2000" dirty="0" smtClean="0"/>
              <a:t>annual rate </a:t>
            </a:r>
            <a:r>
              <a:rPr lang="en-US" sz="2000" dirty="0" smtClean="0"/>
              <a:t>grew  </a:t>
            </a:r>
            <a:r>
              <a:rPr lang="en-US" sz="2000" dirty="0" smtClean="0"/>
              <a:t>1.2% similar to a global average. </a:t>
            </a:r>
            <a:r>
              <a:rPr lang="en-US" sz="2000" dirty="0" smtClean="0"/>
              <a:t>CO</a:t>
            </a:r>
            <a:r>
              <a:rPr lang="en-US" sz="2000" baseline="-25000" dirty="0" smtClean="0"/>
              <a:t>2</a:t>
            </a:r>
            <a:r>
              <a:rPr lang="en-US" sz="2000" dirty="0" smtClean="0"/>
              <a:t> </a:t>
            </a:r>
            <a:r>
              <a:rPr lang="en-US" sz="2000" dirty="0" smtClean="0"/>
              <a:t>   emissions</a:t>
            </a:r>
            <a:r>
              <a:rPr lang="en-US" sz="2000" dirty="0" smtClean="0"/>
              <a:t> per capita in LAC have remained relatively stable between 1990 and 2006, however there are significant differences in the region.</a:t>
            </a:r>
            <a:endParaRPr lang="en-US" sz="2000" dirty="0"/>
          </a:p>
          <a:p>
            <a:endParaRPr lang="en-US" sz="2000" dirty="0"/>
          </a:p>
        </p:txBody>
      </p:sp>
      <p:graphicFrame>
        <p:nvGraphicFramePr>
          <p:cNvPr id="4" name="Objeto 3"/>
          <p:cNvGraphicFramePr>
            <a:graphicFrameLocks noChangeAspect="1"/>
          </p:cNvGraphicFramePr>
          <p:nvPr>
            <p:extLst>
              <p:ext uri="{D42A27DB-BD31-4B8C-83A1-F6EECF244321}">
                <p14:modId xmlns:p14="http://schemas.microsoft.com/office/powerpoint/2010/main" xmlns="" val="616500530"/>
              </p:ext>
            </p:extLst>
          </p:nvPr>
        </p:nvGraphicFramePr>
        <p:xfrm>
          <a:off x="119063" y="1270000"/>
          <a:ext cx="7029450" cy="4892675"/>
        </p:xfrm>
        <a:graphic>
          <a:graphicData uri="http://schemas.openxmlformats.org/presentationml/2006/ole">
            <p:oleObj spid="_x0000_s9231" name="Document" r:id="rId3" imgW="5957485" imgH="4134303" progId="Word.Document.12">
              <p:embed/>
            </p:oleObj>
          </a:graphicData>
        </a:graphic>
      </p:graphicFrame>
    </p:spTree>
    <p:extLst>
      <p:ext uri="{BB962C8B-B14F-4D97-AF65-F5344CB8AC3E}">
        <p14:creationId xmlns:p14="http://schemas.microsoft.com/office/powerpoint/2010/main" xmlns="" val="3176092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noChangeArrowheads="1"/>
          </p:cNvSpPr>
          <p:nvPr>
            <p:ph type="title"/>
          </p:nvPr>
        </p:nvSpPr>
        <p:spPr>
          <a:xfrm>
            <a:off x="608013" y="76200"/>
            <a:ext cx="8197320" cy="1143000"/>
          </a:xfrm>
        </p:spPr>
        <p:txBody>
          <a:bodyPr anchor="ctr"/>
          <a:lstStyle/>
          <a:p>
            <a:r>
              <a:rPr lang="en-US" sz="2400" dirty="0" smtClean="0">
                <a:solidFill>
                  <a:srgbClr val="000090"/>
                </a:solidFill>
              </a:rPr>
              <a:t>Information for decision-making and civil society participation</a:t>
            </a:r>
            <a:endParaRPr lang="es-ES" sz="2400" dirty="0" smtClean="0">
              <a:solidFill>
                <a:srgbClr val="000090"/>
              </a:solidFill>
            </a:endParaRPr>
          </a:p>
        </p:txBody>
      </p:sp>
      <p:sp>
        <p:nvSpPr>
          <p:cNvPr id="32770" name="Rectangle 14"/>
          <p:cNvSpPr>
            <a:spLocks noGrp="1" noChangeArrowheads="1"/>
          </p:cNvSpPr>
          <p:nvPr>
            <p:ph type="body" idx="1"/>
          </p:nvPr>
        </p:nvSpPr>
        <p:spPr>
          <a:xfrm>
            <a:off x="608013" y="1219200"/>
            <a:ext cx="7999765" cy="488315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400" dirty="0" smtClean="0"/>
              <a:t>Despite progress in recent years, the area of environmental statistics requires greater attention, investment and training</a:t>
            </a:r>
            <a:r>
              <a:rPr lang="en-US" sz="2400" dirty="0" smtClean="0"/>
              <a:t>.</a:t>
            </a:r>
          </a:p>
          <a:p>
            <a:pPr>
              <a:lnSpc>
                <a:spcPct val="90000"/>
              </a:lnSpc>
            </a:pPr>
            <a:r>
              <a:rPr lang="en-US" sz="2400" dirty="0" smtClean="0"/>
              <a:t>The issue of information use, not only in the region but globally,  is how to account for wealth in order to take into account </a:t>
            </a:r>
            <a:r>
              <a:rPr lang="en-US" sz="2400" dirty="0" smtClean="0"/>
              <a:t>the value </a:t>
            </a:r>
            <a:r>
              <a:rPr lang="en-US" sz="2400" dirty="0" smtClean="0"/>
              <a:t>of the environment, and its degradation</a:t>
            </a:r>
            <a:endParaRPr lang="en-US" sz="2400" dirty="0" smtClean="0"/>
          </a:p>
          <a:p>
            <a:pPr>
              <a:lnSpc>
                <a:spcPct val="90000"/>
              </a:lnSpc>
            </a:pPr>
            <a:r>
              <a:rPr lang="en-US" sz="2400" dirty="0" smtClean="0"/>
              <a:t>is</a:t>
            </a:r>
            <a:r>
              <a:rPr lang="en-US" sz="2400" dirty="0" smtClean="0"/>
              <a:t> how to account for wealth in order to take into account the value of the environment, and its degradation</a:t>
            </a:r>
            <a:endParaRPr lang="en-US" sz="2400" dirty="0"/>
          </a:p>
          <a:p>
            <a:pPr>
              <a:lnSpc>
                <a:spcPct val="90000"/>
              </a:lnSpc>
            </a:pPr>
            <a:r>
              <a:rPr lang="en-US" sz="2400" dirty="0" smtClean="0"/>
              <a:t>With regards to technology and environmental information, a challenge in the region is expanding access of existing tools to governments and civil society.</a:t>
            </a:r>
            <a:endParaRPr lang="en-US" sz="2400" dirty="0"/>
          </a:p>
          <a:p>
            <a:pPr marL="273050" lvl="3" indent="-273050">
              <a:lnSpc>
                <a:spcPct val="90000"/>
              </a:lnSpc>
              <a:spcBef>
                <a:spcPts val="600"/>
              </a:spcBef>
              <a:buClr>
                <a:schemeClr val="accent1"/>
              </a:buClr>
              <a:buSzPct val="76000"/>
              <a:buFont typeface="Wingdings 3" pitchFamily="18" charset="2"/>
              <a:buChar char=""/>
            </a:pPr>
            <a:r>
              <a:rPr lang="en-US" sz="2400" dirty="0" smtClean="0"/>
              <a:t>In many countries, legislation to facilitate the implementation of Principle 10 of Rio Declaration, which deals with access to information and environmental justice and citizen </a:t>
            </a:r>
            <a:r>
              <a:rPr lang="en-US" sz="2400" dirty="0" smtClean="0"/>
              <a:t>participation is </a:t>
            </a:r>
            <a:r>
              <a:rPr lang="en-US" sz="2400" dirty="0" smtClean="0"/>
              <a:t>not yet developed or hard of implementation.</a:t>
            </a:r>
            <a:endParaRPr lang="en-US" sz="2400" dirty="0"/>
          </a:p>
        </p:txBody>
      </p:sp>
    </p:spTree>
    <p:extLst>
      <p:ext uri="{BB962C8B-B14F-4D97-AF65-F5344CB8AC3E}">
        <p14:creationId xmlns:p14="http://schemas.microsoft.com/office/powerpoint/2010/main" xmlns="" val="414231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title"/>
          </p:nvPr>
        </p:nvSpPr>
        <p:spPr>
          <a:xfrm>
            <a:off x="457200" y="228600"/>
            <a:ext cx="8229600" cy="914400"/>
          </a:xfrm>
        </p:spPr>
        <p:txBody>
          <a:bodyPr anchor="ctr">
            <a:normAutofit/>
          </a:bodyPr>
          <a:lstStyle/>
          <a:p>
            <a:pPr fontAlgn="auto">
              <a:spcAft>
                <a:spcPts val="0"/>
              </a:spcAft>
              <a:defRPr/>
            </a:pPr>
            <a:r>
              <a:rPr lang="en-GB" sz="2400" dirty="0" smtClean="0">
                <a:solidFill>
                  <a:srgbClr val="000090"/>
                </a:solidFill>
              </a:rPr>
              <a:t>International cooperation and improvements in the terms of international trade are not sufficient</a:t>
            </a:r>
            <a:endParaRPr lang="es-ES" sz="2400" dirty="0" smtClean="0">
              <a:solidFill>
                <a:srgbClr val="000090"/>
              </a:solidFill>
            </a:endParaRPr>
          </a:p>
        </p:txBody>
      </p:sp>
      <p:sp>
        <p:nvSpPr>
          <p:cNvPr id="5" name="Rectangle 3"/>
          <p:cNvSpPr txBox="1">
            <a:spLocks noChangeArrowheads="1"/>
          </p:cNvSpPr>
          <p:nvPr/>
        </p:nvSpPr>
        <p:spPr>
          <a:xfrm>
            <a:off x="7091363" y="1484416"/>
            <a:ext cx="1800225" cy="3681412"/>
          </a:xfrm>
          <a:prstGeom prst="rect">
            <a:avLst/>
          </a:prstGeom>
          <a:ln>
            <a:solidFill>
              <a:schemeClr val="tx1"/>
            </a:solidFill>
          </a:ln>
        </p:spPr>
        <p:txBody>
          <a:bodyPr/>
          <a:lstStyle/>
          <a:p>
            <a:pPr fontAlgn="auto">
              <a:lnSpc>
                <a:spcPct val="80000"/>
              </a:lnSpc>
              <a:spcBef>
                <a:spcPct val="20000"/>
              </a:spcBef>
              <a:spcAft>
                <a:spcPts val="0"/>
              </a:spcAft>
              <a:defRPr/>
            </a:pPr>
            <a:endParaRPr lang="en-GB" sz="1050" dirty="0">
              <a:solidFill>
                <a:srgbClr val="000090"/>
              </a:solidFill>
              <a:latin typeface="+mn-lt"/>
            </a:endParaRPr>
          </a:p>
          <a:p>
            <a:pPr>
              <a:lnSpc>
                <a:spcPct val="80000"/>
              </a:lnSpc>
              <a:spcBef>
                <a:spcPct val="20000"/>
              </a:spcBef>
              <a:defRPr/>
            </a:pPr>
            <a:r>
              <a:rPr lang="en-GB" sz="2000" dirty="0" smtClean="0">
                <a:solidFill>
                  <a:srgbClr val="000090"/>
                </a:solidFill>
              </a:rPr>
              <a:t>In 2010, ODA provided by developed countries amounted to 0.32% of their GNI, less than half of the percentage target agreed upon.</a:t>
            </a:r>
          </a:p>
          <a:p>
            <a:pPr fontAlgn="auto">
              <a:lnSpc>
                <a:spcPct val="80000"/>
              </a:lnSpc>
              <a:spcBef>
                <a:spcPct val="20000"/>
              </a:spcBef>
              <a:spcAft>
                <a:spcPts val="0"/>
              </a:spcAft>
              <a:defRPr/>
            </a:pPr>
            <a:endParaRPr lang="en-US" sz="1600" kern="0" dirty="0" smtClean="0">
              <a:solidFill>
                <a:schemeClr val="accent2"/>
              </a:solidFill>
              <a:latin typeface="+mn-lt"/>
            </a:endParaRPr>
          </a:p>
          <a:p>
            <a:pPr fontAlgn="auto">
              <a:lnSpc>
                <a:spcPct val="80000"/>
              </a:lnSpc>
              <a:spcBef>
                <a:spcPct val="20000"/>
              </a:spcBef>
              <a:spcAft>
                <a:spcPts val="0"/>
              </a:spcAft>
              <a:defRPr/>
            </a:pPr>
            <a:endParaRPr lang="en-US" sz="1600" kern="0" dirty="0">
              <a:solidFill>
                <a:schemeClr val="accent2"/>
              </a:solidFill>
              <a:latin typeface="+mn-lt"/>
            </a:endParaRPr>
          </a:p>
        </p:txBody>
      </p:sp>
      <p:sp>
        <p:nvSpPr>
          <p:cNvPr id="31747" name="Rectangle 1"/>
          <p:cNvSpPr>
            <a:spLocks noChangeArrowheads="1"/>
          </p:cNvSpPr>
          <p:nvPr/>
        </p:nvSpPr>
        <p:spPr bwMode="auto">
          <a:xfrm>
            <a:off x="1223963" y="1127875"/>
            <a:ext cx="5867400" cy="600164"/>
          </a:xfrm>
          <a:prstGeom prst="rect">
            <a:avLst/>
          </a:prstGeom>
          <a:noFill/>
          <a:ln w="9525">
            <a:noFill/>
            <a:miter lim="800000"/>
            <a:headEnd/>
            <a:tailEnd/>
          </a:ln>
        </p:spPr>
        <p:txBody>
          <a:bodyPr anchor="ctr">
            <a:spAutoFit/>
          </a:bodyPr>
          <a:lstStyle/>
          <a:p>
            <a:pPr lvl="0" algn="ctr" defTabSz="914400"/>
            <a:r>
              <a:rPr lang="en-US" sz="1100" b="1" dirty="0" smtClean="0">
                <a:solidFill>
                  <a:srgbClr val="000090"/>
                </a:solidFill>
                <a:latin typeface="Calibri" pitchFamily="34" charset="0"/>
                <a:ea typeface="Times New Roman" pitchFamily="18" charset="0"/>
              </a:rPr>
              <a:t>OFFICIAL DEVELOPMENT ASSISTANCE GRANTED BY COUNTRIES OF </a:t>
            </a:r>
            <a:r>
              <a:rPr lang="en-US" sz="1100" b="1" dirty="0" smtClean="0">
                <a:solidFill>
                  <a:srgbClr val="000090"/>
                </a:solidFill>
                <a:latin typeface="Calibri" pitchFamily="34" charset="0"/>
                <a:ea typeface="Times New Roman" pitchFamily="18" charset="0"/>
              </a:rPr>
              <a:t>THE DEVELOPMENT </a:t>
            </a:r>
            <a:r>
              <a:rPr lang="en-US" sz="1100" b="1" dirty="0" smtClean="0">
                <a:solidFill>
                  <a:srgbClr val="000090"/>
                </a:solidFill>
                <a:latin typeface="Calibri" pitchFamily="34" charset="0"/>
                <a:ea typeface="Times New Roman" pitchFamily="18" charset="0"/>
              </a:rPr>
              <a:t>ASSISTANCE COMMITTEE, 1990-2008</a:t>
            </a:r>
            <a:endParaRPr lang="en-US" sz="1100" dirty="0" smtClean="0">
              <a:solidFill>
                <a:srgbClr val="000090"/>
              </a:solidFill>
              <a:latin typeface="Calibri" pitchFamily="34" charset="0"/>
            </a:endParaRPr>
          </a:p>
          <a:p>
            <a:pPr lvl="0" algn="ctr" defTabSz="914400" eaLnBrk="0" hangingPunct="0"/>
            <a:r>
              <a:rPr lang="en-US" sz="1100" i="1" dirty="0" smtClean="0">
                <a:solidFill>
                  <a:srgbClr val="000090"/>
                </a:solidFill>
                <a:latin typeface="Calibri" pitchFamily="34" charset="0"/>
                <a:ea typeface="Times New Roman" pitchFamily="18" charset="0"/>
              </a:rPr>
              <a:t>(Percentages of gross national income of donor countries)</a:t>
            </a:r>
            <a:endParaRPr lang="en-US" sz="1100" dirty="0" smtClean="0">
              <a:solidFill>
                <a:srgbClr val="000090"/>
              </a:solidFill>
              <a:latin typeface="Calibri" pitchFamily="34" charset="0"/>
            </a:endParaRPr>
          </a:p>
        </p:txBody>
      </p:sp>
      <p:sp>
        <p:nvSpPr>
          <p:cNvPr id="31748" name="Rectangle 2"/>
          <p:cNvSpPr>
            <a:spLocks noChangeArrowheads="1"/>
          </p:cNvSpPr>
          <p:nvPr/>
        </p:nvSpPr>
        <p:spPr bwMode="auto">
          <a:xfrm>
            <a:off x="706438" y="5693847"/>
            <a:ext cx="6364213" cy="369332"/>
          </a:xfrm>
          <a:prstGeom prst="rect">
            <a:avLst/>
          </a:prstGeom>
          <a:noFill/>
          <a:ln w="9525">
            <a:noFill/>
            <a:miter lim="800000"/>
            <a:headEnd/>
            <a:tailEnd/>
          </a:ln>
        </p:spPr>
        <p:txBody>
          <a:bodyPr wrap="square" anchor="ctr">
            <a:spAutoFit/>
          </a:bodyPr>
          <a:lstStyle/>
          <a:p>
            <a:pPr lvl="0" defTabSz="914400"/>
            <a:r>
              <a:rPr lang="en-US" sz="900" b="1" dirty="0" smtClean="0">
                <a:latin typeface="Calibri" pitchFamily="34" charset="0"/>
                <a:ea typeface="Times New Roman" pitchFamily="18" charset="0"/>
              </a:rPr>
              <a:t>Source</a:t>
            </a:r>
            <a:r>
              <a:rPr lang="en-US" sz="900" dirty="0" smtClean="0">
                <a:latin typeface="Calibri" pitchFamily="34" charset="0"/>
                <a:ea typeface="Times New Roman" pitchFamily="18" charset="0"/>
              </a:rPr>
              <a:t>: United Nations,</a:t>
            </a:r>
            <a:r>
              <a:rPr lang="en-US" sz="900" i="1" dirty="0" smtClean="0">
                <a:latin typeface="Calibri" pitchFamily="34" charset="0"/>
                <a:ea typeface="Times New Roman" pitchFamily="18" charset="0"/>
              </a:rPr>
              <a:t> Achieving the Millennium Development Goals with Equality in Latin America and the Caribbean: progress and challenges</a:t>
            </a:r>
            <a:r>
              <a:rPr lang="en-US" sz="900" dirty="0" smtClean="0">
                <a:latin typeface="Calibri" pitchFamily="34" charset="0"/>
                <a:ea typeface="Times New Roman" pitchFamily="18" charset="0"/>
              </a:rPr>
              <a:t> (LC/G.2460), Santiago, Chile, Economic Commission for Latin America and the Caribbean (ECLAC), 2010.</a:t>
            </a:r>
            <a:endParaRPr lang="en-US" dirty="0" smtClean="0">
              <a:latin typeface="Calibri" pitchFamily="34" charset="0"/>
            </a:endParaRPr>
          </a:p>
        </p:txBody>
      </p:sp>
      <p:pic>
        <p:nvPicPr>
          <p:cNvPr id="7" name="Picture 6"/>
          <p:cNvPicPr/>
          <p:nvPr/>
        </p:nvPicPr>
        <p:blipFill>
          <a:blip r:embed="rId2" cstate="print"/>
          <a:srcRect/>
          <a:stretch>
            <a:fillRect/>
          </a:stretch>
        </p:blipFill>
        <p:spPr bwMode="auto">
          <a:xfrm>
            <a:off x="644268" y="1704975"/>
            <a:ext cx="6426383" cy="3728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ítulo 1"/>
          <p:cNvSpPr>
            <a:spLocks noGrp="1"/>
          </p:cNvSpPr>
          <p:nvPr>
            <p:ph type="title"/>
          </p:nvPr>
        </p:nvSpPr>
        <p:spPr/>
        <p:txBody>
          <a:bodyPr/>
          <a:lstStyle/>
          <a:p>
            <a:pPr algn="ctr"/>
            <a:r>
              <a:rPr lang="es-ES_tradnl" dirty="0" err="1" smtClean="0">
                <a:solidFill>
                  <a:srgbClr val="000090"/>
                </a:solidFill>
              </a:rPr>
              <a:t>Strategic</a:t>
            </a:r>
            <a:r>
              <a:rPr lang="es-ES_tradnl" dirty="0" smtClean="0">
                <a:solidFill>
                  <a:srgbClr val="000090"/>
                </a:solidFill>
              </a:rPr>
              <a:t> </a:t>
            </a:r>
            <a:r>
              <a:rPr lang="es-ES_tradnl" dirty="0" err="1" smtClean="0">
                <a:solidFill>
                  <a:srgbClr val="000090"/>
                </a:solidFill>
              </a:rPr>
              <a:t>Guidlines</a:t>
            </a:r>
            <a:r>
              <a:rPr lang="es-ES_tradnl" dirty="0" smtClean="0">
                <a:solidFill>
                  <a:srgbClr val="000090"/>
                </a:solidFill>
              </a:rPr>
              <a:t> </a:t>
            </a:r>
            <a:r>
              <a:rPr lang="es-ES_tradnl" dirty="0" err="1" smtClean="0">
                <a:solidFill>
                  <a:srgbClr val="000090"/>
                </a:solidFill>
              </a:rPr>
              <a:t>for</a:t>
            </a:r>
            <a:r>
              <a:rPr lang="es-ES_tradnl" dirty="0" smtClean="0">
                <a:solidFill>
                  <a:srgbClr val="000090"/>
                </a:solidFill>
              </a:rPr>
              <a:t> </a:t>
            </a:r>
            <a:r>
              <a:rPr lang="es-ES_tradnl" dirty="0" err="1" smtClean="0">
                <a:solidFill>
                  <a:srgbClr val="000090"/>
                </a:solidFill>
              </a:rPr>
              <a:t>Sustainable</a:t>
            </a:r>
            <a:r>
              <a:rPr lang="es-ES_tradnl" dirty="0" smtClean="0">
                <a:solidFill>
                  <a:srgbClr val="000090"/>
                </a:solidFill>
              </a:rPr>
              <a:t> </a:t>
            </a:r>
            <a:r>
              <a:rPr lang="es-ES_tradnl" dirty="0" err="1" smtClean="0">
                <a:solidFill>
                  <a:srgbClr val="000090"/>
                </a:solidFill>
              </a:rPr>
              <a:t>Development</a:t>
            </a:r>
            <a:endParaRPr lang="es-ES_tradnl" dirty="0" smtClean="0">
              <a:solidFill>
                <a:srgbClr val="000090"/>
              </a:solidFill>
            </a:endParaRPr>
          </a:p>
        </p:txBody>
      </p:sp>
      <p:sp>
        <p:nvSpPr>
          <p:cNvPr id="3" name="Marcador de contenido 2"/>
          <p:cNvSpPr>
            <a:spLocks noGrp="1"/>
          </p:cNvSpPr>
          <p:nvPr>
            <p:ph sz="quarter" idx="1"/>
          </p:nvPr>
        </p:nvSpPr>
        <p:spPr>
          <a:xfrm>
            <a:off x="457200" y="1152525"/>
            <a:ext cx="8229600" cy="4937125"/>
          </a:xfrm>
        </p:spPr>
        <p:txBody>
          <a:bodyPr>
            <a:normAutofit/>
          </a:bodyPr>
          <a:lstStyle/>
          <a:p>
            <a:r>
              <a:rPr lang="es-ES" sz="2400" dirty="0" smtClean="0"/>
              <a:t>A.	</a:t>
            </a:r>
            <a:r>
              <a:rPr lang="en-US" sz="2400" dirty="0" smtClean="0"/>
              <a:t> Implement mechanisms to ensure </a:t>
            </a:r>
            <a:r>
              <a:rPr lang="en-US" sz="2400" b="1" dirty="0" smtClean="0"/>
              <a:t>coordination and </a:t>
            </a:r>
            <a:r>
              <a:rPr lang="en-US" sz="2400" b="1" dirty="0" smtClean="0"/>
              <a:t>coherence of </a:t>
            </a:r>
            <a:r>
              <a:rPr lang="en-US" sz="2400" b="1" dirty="0" smtClean="0"/>
              <a:t>public action</a:t>
            </a:r>
            <a:r>
              <a:rPr lang="en-US" sz="2400" dirty="0" smtClean="0"/>
              <a:t> for the effective incorporation of the principles of sustainable development. Changing production and consumption patterns</a:t>
            </a:r>
            <a:endParaRPr lang="en-GB" sz="2400" dirty="0" smtClean="0"/>
          </a:p>
          <a:p>
            <a:endParaRPr lang="en-GB" sz="2400" dirty="0" smtClean="0"/>
          </a:p>
          <a:p>
            <a:r>
              <a:rPr lang="es-ES" sz="2400" dirty="0" smtClean="0"/>
              <a:t>B.	</a:t>
            </a:r>
            <a:r>
              <a:rPr lang="en-US" sz="2400" dirty="0" smtClean="0"/>
              <a:t> Take advantage of synergies: </a:t>
            </a:r>
            <a:r>
              <a:rPr lang="en-US" sz="2400" dirty="0" smtClean="0"/>
              <a:t>search </a:t>
            </a:r>
            <a:r>
              <a:rPr lang="en-US" sz="2400" dirty="0" smtClean="0"/>
              <a:t>for co-benefits </a:t>
            </a:r>
            <a:r>
              <a:rPr lang="en-US" sz="2400" dirty="0" smtClean="0"/>
              <a:t>and win-win</a:t>
            </a:r>
            <a:r>
              <a:rPr lang="en-US" sz="2400" dirty="0" smtClean="0"/>
              <a:t> policy</a:t>
            </a:r>
            <a:endParaRPr lang="en-US" sz="2400" dirty="0" smtClean="0"/>
          </a:p>
          <a:p>
            <a:endParaRPr lang="en-GB" sz="2400" dirty="0" smtClean="0"/>
          </a:p>
          <a:p>
            <a:r>
              <a:rPr lang="en-GB" sz="2400" dirty="0" smtClean="0"/>
              <a:t>C. 	</a:t>
            </a:r>
            <a:r>
              <a:rPr lang="en-US" sz="2400" dirty="0" smtClean="0"/>
              <a:t> Focus on sustainability of development, welfare, property, investment, natural resource governance</a:t>
            </a:r>
            <a:endParaRPr lang="en-GB" sz="2400" dirty="0" smtClean="0"/>
          </a:p>
          <a:p>
            <a:endParaRPr lang="en-GB" sz="800" dirty="0" smtClean="0"/>
          </a:p>
          <a:p>
            <a:endParaRPr lang="en-US" sz="3200" dirty="0" smtClean="0">
              <a:solidFill>
                <a:schemeClr val="accent2"/>
              </a:solidFill>
            </a:endParaRPr>
          </a:p>
          <a:p>
            <a:endParaRPr lang="es-ES" sz="2800" b="1" dirty="0" smtClean="0">
              <a:solidFill>
                <a:schemeClr val="accent2"/>
              </a:solidFill>
            </a:endParaRPr>
          </a:p>
          <a:p>
            <a:endParaRPr lang="es-ES_tradnl"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a:xfrm>
            <a:off x="527050" y="228600"/>
            <a:ext cx="8159750" cy="914400"/>
          </a:xfrm>
        </p:spPr>
        <p:txBody>
          <a:bodyPr anchor="ctr"/>
          <a:lstStyle/>
          <a:p>
            <a:r>
              <a:rPr lang="en-US" sz="2400" dirty="0" smtClean="0">
                <a:solidFill>
                  <a:srgbClr val="000090"/>
                </a:solidFill>
              </a:rPr>
              <a:t>The situation in the region today is quite different from that which existed in 1992</a:t>
            </a:r>
            <a:endParaRPr lang="es-ES" sz="2400" dirty="0" smtClean="0">
              <a:solidFill>
                <a:srgbClr val="000090"/>
              </a:solidFill>
            </a:endParaRPr>
          </a:p>
        </p:txBody>
      </p:sp>
      <p:sp>
        <p:nvSpPr>
          <p:cNvPr id="24578" name="Rectangle 3"/>
          <p:cNvSpPr txBox="1">
            <a:spLocks noChangeArrowheads="1"/>
          </p:cNvSpPr>
          <p:nvPr/>
        </p:nvSpPr>
        <p:spPr bwMode="auto">
          <a:xfrm>
            <a:off x="6594475" y="1657350"/>
            <a:ext cx="2092325" cy="4262438"/>
          </a:xfrm>
          <a:prstGeom prst="rect">
            <a:avLst/>
          </a:prstGeom>
          <a:noFill/>
          <a:ln w="9525">
            <a:solidFill>
              <a:schemeClr val="tx1"/>
            </a:solidFill>
            <a:miter lim="800000"/>
            <a:headEnd/>
            <a:tailEnd/>
          </a:ln>
        </p:spPr>
        <p:txBody>
          <a:bodyPr/>
          <a:lstStyle/>
          <a:p>
            <a:pPr>
              <a:lnSpc>
                <a:spcPct val="80000"/>
              </a:lnSpc>
              <a:spcBef>
                <a:spcPct val="20000"/>
              </a:spcBef>
              <a:defRPr/>
            </a:pPr>
            <a:r>
              <a:rPr lang="en-US" dirty="0" smtClean="0">
                <a:solidFill>
                  <a:srgbClr val="000090"/>
                </a:solidFill>
              </a:rPr>
              <a:t>In 1992, the region was emerging from a "lost decade" of low growth, high inflation and restrictions on the balance of payments related to foreign borrowing. </a:t>
            </a:r>
          </a:p>
          <a:p>
            <a:pPr>
              <a:lnSpc>
                <a:spcPct val="80000"/>
              </a:lnSpc>
              <a:spcBef>
                <a:spcPct val="20000"/>
              </a:spcBef>
              <a:defRPr/>
            </a:pPr>
            <a:r>
              <a:rPr lang="en-US" dirty="0" smtClean="0">
                <a:solidFill>
                  <a:srgbClr val="000090"/>
                </a:solidFill>
              </a:rPr>
              <a:t>Currently</a:t>
            </a:r>
            <a:r>
              <a:rPr lang="en-US" dirty="0" smtClean="0">
                <a:solidFill>
                  <a:srgbClr val="000090"/>
                </a:solidFill>
              </a:rPr>
              <a:t>, despite the recent global economic crisis, the region is achieving nearly a decade of relatively high growth</a:t>
            </a:r>
            <a:r>
              <a:rPr lang="en-US" dirty="0" smtClean="0">
                <a:solidFill>
                  <a:schemeClr val="accent2"/>
                </a:solidFill>
              </a:rPr>
              <a:t>.</a:t>
            </a:r>
            <a:endParaRPr lang="en-US" kern="0" dirty="0">
              <a:solidFill>
                <a:schemeClr val="accent2"/>
              </a:solidFill>
            </a:endParaRPr>
          </a:p>
        </p:txBody>
      </p:sp>
      <p:pic>
        <p:nvPicPr>
          <p:cNvPr id="7" name="Picture 6" descr="Figure 1.jpg"/>
          <p:cNvPicPr>
            <a:picLocks noChangeAspect="1"/>
          </p:cNvPicPr>
          <p:nvPr/>
        </p:nvPicPr>
        <p:blipFill>
          <a:blip r:embed="rId2" cstate="print"/>
          <a:stretch>
            <a:fillRect/>
          </a:stretch>
        </p:blipFill>
        <p:spPr>
          <a:xfrm>
            <a:off x="813776" y="1412989"/>
            <a:ext cx="5459434" cy="470268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idx="4294967295"/>
          </p:nvPr>
        </p:nvSpPr>
        <p:spPr/>
        <p:txBody>
          <a:bodyPr/>
          <a:lstStyle/>
          <a:p>
            <a:pPr algn="ctr"/>
            <a:r>
              <a:rPr lang="es-ES_tradnl" dirty="0" err="1" smtClean="0">
                <a:solidFill>
                  <a:srgbClr val="000090"/>
                </a:solidFill>
              </a:rPr>
              <a:t>Strategic</a:t>
            </a:r>
            <a:r>
              <a:rPr lang="es-ES_tradnl" dirty="0" smtClean="0">
                <a:solidFill>
                  <a:srgbClr val="000090"/>
                </a:solidFill>
              </a:rPr>
              <a:t> </a:t>
            </a:r>
            <a:r>
              <a:rPr lang="es-ES_tradnl" dirty="0" err="1" smtClean="0">
                <a:solidFill>
                  <a:srgbClr val="000090"/>
                </a:solidFill>
              </a:rPr>
              <a:t>Guidelines</a:t>
            </a:r>
            <a:r>
              <a:rPr lang="es-ES_tradnl" dirty="0" smtClean="0">
                <a:solidFill>
                  <a:srgbClr val="000090"/>
                </a:solidFill>
              </a:rPr>
              <a:t> </a:t>
            </a:r>
            <a:r>
              <a:rPr lang="es-ES_tradnl" dirty="0" err="1" smtClean="0">
                <a:solidFill>
                  <a:srgbClr val="000090"/>
                </a:solidFill>
              </a:rPr>
              <a:t>for</a:t>
            </a:r>
            <a:r>
              <a:rPr lang="es-ES_tradnl" dirty="0" smtClean="0">
                <a:solidFill>
                  <a:srgbClr val="000090"/>
                </a:solidFill>
              </a:rPr>
              <a:t> </a:t>
            </a:r>
            <a:r>
              <a:rPr lang="es-ES_tradnl" dirty="0" err="1" smtClean="0">
                <a:solidFill>
                  <a:srgbClr val="000090"/>
                </a:solidFill>
              </a:rPr>
              <a:t>Sustainable</a:t>
            </a:r>
            <a:r>
              <a:rPr lang="es-ES_tradnl" dirty="0" smtClean="0">
                <a:solidFill>
                  <a:srgbClr val="000090"/>
                </a:solidFill>
              </a:rPr>
              <a:t> </a:t>
            </a:r>
            <a:r>
              <a:rPr lang="es-ES_tradnl" dirty="0" err="1" smtClean="0">
                <a:solidFill>
                  <a:srgbClr val="000090"/>
                </a:solidFill>
              </a:rPr>
              <a:t>Development</a:t>
            </a:r>
            <a:endParaRPr lang="es-ES_tradnl" dirty="0" smtClean="0">
              <a:solidFill>
                <a:srgbClr val="000090"/>
              </a:solidFill>
            </a:endParaRPr>
          </a:p>
        </p:txBody>
      </p:sp>
      <p:sp>
        <p:nvSpPr>
          <p:cNvPr id="3" name="Marcador de contenido 2"/>
          <p:cNvSpPr>
            <a:spLocks noGrp="1"/>
          </p:cNvSpPr>
          <p:nvPr>
            <p:ph sz="quarter" idx="4294967295"/>
          </p:nvPr>
        </p:nvSpPr>
        <p:spPr>
          <a:xfrm>
            <a:off x="457200" y="1295400"/>
            <a:ext cx="8229600" cy="4937125"/>
          </a:xfrm>
        </p:spPr>
        <p:txBody>
          <a:bodyPr>
            <a:normAutofit lnSpcReduction="10000"/>
          </a:bodyPr>
          <a:lstStyle/>
          <a:p>
            <a:r>
              <a:rPr lang="en-GB" dirty="0" smtClean="0"/>
              <a:t>D. 	</a:t>
            </a:r>
            <a:r>
              <a:rPr lang="en-US" dirty="0" smtClean="0"/>
              <a:t> Application of Principle 16: internalization of environmental costs and benefits of social and economic decisions, public and private. Green tax reforms</a:t>
            </a:r>
            <a:endParaRPr lang="en-GB" dirty="0" smtClean="0"/>
          </a:p>
          <a:p>
            <a:endParaRPr lang="es-ES" sz="1000" dirty="0" smtClean="0"/>
          </a:p>
          <a:p>
            <a:r>
              <a:rPr lang="es-ES" dirty="0" smtClean="0"/>
              <a:t>E. 	</a:t>
            </a:r>
            <a:r>
              <a:rPr lang="en-US" dirty="0" smtClean="0"/>
              <a:t>Effective implementation of </a:t>
            </a:r>
            <a:r>
              <a:rPr lang="en-US" dirty="0" smtClean="0"/>
              <a:t>Principle </a:t>
            </a:r>
            <a:r>
              <a:rPr lang="en-US" dirty="0" smtClean="0"/>
              <a:t>10: information</a:t>
            </a:r>
            <a:r>
              <a:rPr lang="en-US" dirty="0" smtClean="0"/>
              <a:t>, participation </a:t>
            </a:r>
            <a:r>
              <a:rPr lang="en-US" dirty="0" smtClean="0"/>
              <a:t>and justice.</a:t>
            </a:r>
            <a:endParaRPr lang="es-ES" dirty="0" smtClean="0"/>
          </a:p>
          <a:p>
            <a:endParaRPr lang="es-ES" sz="1000" dirty="0" smtClean="0"/>
          </a:p>
          <a:p>
            <a:r>
              <a:rPr lang="es-ES" dirty="0" smtClean="0"/>
              <a:t>F. 	</a:t>
            </a:r>
            <a:r>
              <a:rPr lang="en-US" dirty="0" smtClean="0"/>
              <a:t> Production and dissemination of environmental information </a:t>
            </a:r>
            <a:r>
              <a:rPr lang="en-US" dirty="0" smtClean="0"/>
              <a:t>and statistics </a:t>
            </a:r>
            <a:r>
              <a:rPr lang="en-US" dirty="0" smtClean="0"/>
              <a:t>and sustainable development</a:t>
            </a:r>
            <a:endParaRPr lang="es-ES" dirty="0" smtClean="0"/>
          </a:p>
          <a:p>
            <a:endParaRPr lang="es-ES" sz="1000" dirty="0" smtClean="0"/>
          </a:p>
          <a:p>
            <a:r>
              <a:rPr lang="es-ES" dirty="0" smtClean="0"/>
              <a:t>G.	</a:t>
            </a:r>
            <a:r>
              <a:rPr lang="en-US" dirty="0" smtClean="0"/>
              <a:t> Human capital for sustainability: education, science, culture, technology</a:t>
            </a:r>
            <a:endParaRPr lang="en-US" sz="3200" dirty="0" smtClean="0">
              <a:solidFill>
                <a:schemeClr val="accent2"/>
              </a:solidFill>
            </a:endParaRPr>
          </a:p>
          <a:p>
            <a:endParaRPr lang="es-ES" sz="2800" b="1" dirty="0" smtClean="0">
              <a:solidFill>
                <a:schemeClr val="accent2"/>
              </a:solidFill>
            </a:endParaRPr>
          </a:p>
          <a:p>
            <a:endParaRPr lang="es-ES_tradnl"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014046" y="180761"/>
            <a:ext cx="7467600" cy="914400"/>
          </a:xfrm>
          <a:noFill/>
          <a:ln>
            <a:miter lim="800000"/>
            <a:headEnd/>
            <a:tailEnd/>
          </a:ln>
        </p:spPr>
        <p:txBody>
          <a:bodyPr vert="horz" wrap="square" lIns="91440" tIns="45720" rIns="91440" bIns="45720" numCol="1" anchor="t" anchorCtr="0" compatLnSpc="1">
            <a:prstTxWarp prst="textNoShape">
              <a:avLst/>
            </a:prstTxWarp>
          </a:bodyPr>
          <a:lstStyle/>
          <a:p>
            <a:r>
              <a:rPr lang="es-ES" sz="2400" dirty="0" err="1" smtClean="0">
                <a:solidFill>
                  <a:srgbClr val="000090"/>
                </a:solidFill>
              </a:rPr>
              <a:t>Latin</a:t>
            </a:r>
            <a:r>
              <a:rPr lang="es-ES" sz="2400" dirty="0" smtClean="0">
                <a:solidFill>
                  <a:srgbClr val="000090"/>
                </a:solidFill>
              </a:rPr>
              <a:t> </a:t>
            </a:r>
            <a:r>
              <a:rPr lang="es-ES" sz="2400" dirty="0" err="1" smtClean="0">
                <a:solidFill>
                  <a:srgbClr val="000090"/>
                </a:solidFill>
              </a:rPr>
              <a:t>America</a:t>
            </a:r>
            <a:r>
              <a:rPr lang="es-ES" sz="2400" dirty="0" smtClean="0">
                <a:solidFill>
                  <a:srgbClr val="000090"/>
                </a:solidFill>
              </a:rPr>
              <a:t> and </a:t>
            </a:r>
            <a:r>
              <a:rPr lang="es-ES" sz="2400" dirty="0" err="1" smtClean="0">
                <a:solidFill>
                  <a:srgbClr val="000090"/>
                </a:solidFill>
              </a:rPr>
              <a:t>the</a:t>
            </a:r>
            <a:r>
              <a:rPr lang="es-ES" sz="2400" dirty="0" smtClean="0">
                <a:solidFill>
                  <a:srgbClr val="000090"/>
                </a:solidFill>
              </a:rPr>
              <a:t> </a:t>
            </a:r>
            <a:r>
              <a:rPr lang="es-ES" sz="2400" dirty="0" err="1" smtClean="0">
                <a:solidFill>
                  <a:srgbClr val="000090"/>
                </a:solidFill>
              </a:rPr>
              <a:t>Caribbean</a:t>
            </a:r>
            <a:r>
              <a:rPr lang="es-ES" sz="2400" dirty="0" smtClean="0">
                <a:solidFill>
                  <a:srgbClr val="000090"/>
                </a:solidFill>
              </a:rPr>
              <a:t> </a:t>
            </a:r>
            <a:r>
              <a:rPr lang="es-ES" sz="2400" dirty="0" err="1" smtClean="0">
                <a:solidFill>
                  <a:srgbClr val="000090"/>
                </a:solidFill>
              </a:rPr>
              <a:t>Grows</a:t>
            </a:r>
            <a:r>
              <a:rPr lang="es-ES" sz="2400" dirty="0" smtClean="0">
                <a:solidFill>
                  <a:srgbClr val="000090"/>
                </a:solidFill>
              </a:rPr>
              <a:t>: </a:t>
            </a:r>
            <a:r>
              <a:rPr lang="es-ES" sz="2400" dirty="0" smtClean="0">
                <a:solidFill>
                  <a:srgbClr val="000090"/>
                </a:solidFill>
              </a:rPr>
              <a:t/>
            </a:r>
            <a:br>
              <a:rPr lang="es-ES" sz="2400" dirty="0" smtClean="0">
                <a:solidFill>
                  <a:srgbClr val="000090"/>
                </a:solidFill>
              </a:rPr>
            </a:br>
            <a:r>
              <a:rPr lang="es-ES" sz="2400" dirty="0" smtClean="0">
                <a:solidFill>
                  <a:srgbClr val="000090"/>
                </a:solidFill>
              </a:rPr>
              <a:t>5.9</a:t>
            </a:r>
            <a:r>
              <a:rPr lang="es-ES" sz="2400" dirty="0" smtClean="0">
                <a:solidFill>
                  <a:srgbClr val="000090"/>
                </a:solidFill>
              </a:rPr>
              <a:t>% </a:t>
            </a:r>
            <a:r>
              <a:rPr lang="es-ES" sz="2400" dirty="0" smtClean="0">
                <a:solidFill>
                  <a:srgbClr val="000090"/>
                </a:solidFill>
              </a:rPr>
              <a:t>in </a:t>
            </a:r>
            <a:r>
              <a:rPr lang="es-ES" sz="2400" dirty="0" smtClean="0">
                <a:solidFill>
                  <a:srgbClr val="000090"/>
                </a:solidFill>
              </a:rPr>
              <a:t>2010 </a:t>
            </a:r>
            <a:r>
              <a:rPr lang="es-ES" sz="2400" dirty="0" smtClean="0">
                <a:solidFill>
                  <a:srgbClr val="000090"/>
                </a:solidFill>
              </a:rPr>
              <a:t>and 4.3</a:t>
            </a:r>
            <a:r>
              <a:rPr lang="es-ES" sz="2400" dirty="0" smtClean="0">
                <a:solidFill>
                  <a:srgbClr val="000090"/>
                </a:solidFill>
              </a:rPr>
              <a:t>% </a:t>
            </a:r>
            <a:r>
              <a:rPr lang="es-ES" sz="2400" dirty="0" smtClean="0">
                <a:solidFill>
                  <a:srgbClr val="000090"/>
                </a:solidFill>
              </a:rPr>
              <a:t>in </a:t>
            </a:r>
            <a:r>
              <a:rPr lang="es-ES" sz="2400" dirty="0" smtClean="0">
                <a:solidFill>
                  <a:srgbClr val="000090"/>
                </a:solidFill>
              </a:rPr>
              <a:t>2011</a:t>
            </a:r>
          </a:p>
        </p:txBody>
      </p:sp>
      <p:sp>
        <p:nvSpPr>
          <p:cNvPr id="10244" name="TextBox 4"/>
          <p:cNvSpPr txBox="1">
            <a:spLocks noChangeArrowheads="1"/>
          </p:cNvSpPr>
          <p:nvPr/>
        </p:nvSpPr>
        <p:spPr bwMode="auto">
          <a:xfrm>
            <a:off x="1813591" y="1371600"/>
            <a:ext cx="5951822" cy="523220"/>
          </a:xfrm>
          <a:prstGeom prst="rect">
            <a:avLst/>
          </a:prstGeom>
          <a:noFill/>
          <a:ln w="9525">
            <a:noFill/>
            <a:miter lim="800000"/>
            <a:headEnd/>
            <a:tailEnd/>
          </a:ln>
        </p:spPr>
        <p:txBody>
          <a:bodyPr wrap="none">
            <a:spAutoFit/>
          </a:bodyPr>
          <a:lstStyle/>
          <a:p>
            <a:pPr algn="ctr"/>
            <a:r>
              <a:rPr lang="es-CO" sz="1400" b="1" dirty="0" smtClean="0"/>
              <a:t>LATIN AMERICA  AND THE </a:t>
            </a:r>
            <a:r>
              <a:rPr lang="es-CO" sz="1400" b="1" dirty="0" smtClean="0"/>
              <a:t>C</a:t>
            </a:r>
            <a:r>
              <a:rPr lang="es-CO" sz="1400" b="1" dirty="0" smtClean="0"/>
              <a:t>ARIBBEAN: PIB GROWTH RATES, </a:t>
            </a:r>
            <a:r>
              <a:rPr lang="es-CO" sz="1400" b="1" dirty="0"/>
              <a:t>2011</a:t>
            </a:r>
          </a:p>
          <a:p>
            <a:pPr algn="ctr"/>
            <a:r>
              <a:rPr lang="es-CO" sz="1400" i="1" dirty="0" smtClean="0"/>
              <a:t>(</a:t>
            </a:r>
            <a:r>
              <a:rPr lang="es-CO" sz="1400" i="1" dirty="0" err="1" smtClean="0"/>
              <a:t>p</a:t>
            </a:r>
            <a:r>
              <a:rPr lang="es-CO" sz="1400" i="1" dirty="0" err="1" smtClean="0"/>
              <a:t>ercentages</a:t>
            </a:r>
            <a:r>
              <a:rPr lang="es-CO" sz="1400" i="1" dirty="0" smtClean="0"/>
              <a:t>)</a:t>
            </a:r>
            <a:endParaRPr lang="es-CO" sz="1400" i="1" dirty="0"/>
          </a:p>
        </p:txBody>
      </p:sp>
      <p:graphicFrame>
        <p:nvGraphicFramePr>
          <p:cNvPr id="7" name="Chart 6"/>
          <p:cNvGraphicFramePr/>
          <p:nvPr/>
        </p:nvGraphicFramePr>
        <p:xfrm>
          <a:off x="1014046" y="1941342"/>
          <a:ext cx="74676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a:xfrm>
            <a:off x="469900" y="0"/>
            <a:ext cx="8366125" cy="1295400"/>
          </a:xfrm>
        </p:spPr>
        <p:txBody>
          <a:bodyPr anchor="ctr"/>
          <a:lstStyle/>
          <a:p>
            <a:r>
              <a:rPr lang="en-US" sz="2400" dirty="0" smtClean="0">
                <a:solidFill>
                  <a:srgbClr val="000090"/>
                </a:solidFill>
              </a:rPr>
              <a:t>Mixed progress has been observed in the sustainability of development</a:t>
            </a:r>
            <a:endParaRPr lang="es-ES" sz="2400" b="1" dirty="0" smtClean="0">
              <a:solidFill>
                <a:srgbClr val="00009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33038880"/>
              </p:ext>
            </p:extLst>
          </p:nvPr>
        </p:nvGraphicFramePr>
        <p:xfrm>
          <a:off x="469900" y="1224844"/>
          <a:ext cx="8204199" cy="5068711"/>
        </p:xfrm>
        <a:graphic>
          <a:graphicData uri="http://schemas.openxmlformats.org/drawingml/2006/table">
            <a:tbl>
              <a:tblPr/>
              <a:tblGrid>
                <a:gridCol w="3749322"/>
                <a:gridCol w="1292578"/>
                <a:gridCol w="1143000"/>
                <a:gridCol w="939800"/>
                <a:gridCol w="1079499"/>
              </a:tblGrid>
              <a:tr h="274638">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s-ES_tradnl" sz="1400" b="1" i="0" u="none" strike="noStrike" cap="none" normalizeH="0" baseline="0" dirty="0" err="1" smtClean="0">
                          <a:ln>
                            <a:noFill/>
                          </a:ln>
                          <a:solidFill>
                            <a:srgbClr val="000000"/>
                          </a:solidFill>
                          <a:effectLst/>
                          <a:latin typeface="Calibri" pitchFamily="34" charset="0"/>
                          <a:cs typeface="Times New Roman" pitchFamily="18" charset="0"/>
                        </a:rPr>
                        <a:t>I</a:t>
                      </a:r>
                      <a:r>
                        <a:rPr lang="es-ES_tradnl" sz="1400" b="1" dirty="0" err="1" smtClean="0">
                          <a:solidFill>
                            <a:srgbClr val="000000"/>
                          </a:solidFill>
                          <a:latin typeface="Calibri" pitchFamily="34" charset="0"/>
                          <a:ea typeface="Times New Roman"/>
                        </a:rPr>
                        <a:t>ndicator</a:t>
                      </a:r>
                      <a:r>
                        <a:rPr kumimoji="0" lang="en-US" sz="1400" b="0" i="0" u="none" strike="noStrike" cap="none" normalizeH="0" baseline="0" dirty="0" smtClean="0">
                          <a:ln>
                            <a:noFill/>
                          </a:ln>
                          <a:solidFill>
                            <a:schemeClr val="tx1"/>
                          </a:solidFill>
                          <a:effectLst/>
                          <a:latin typeface="Calibri" pitchFamily="34" charset="0"/>
                          <a:ea typeface="+mn-ea"/>
                          <a:cs typeface="Times New Roman" pitchFamily="18" charset="0"/>
                        </a:rPr>
                        <a:t>s</a:t>
                      </a:r>
                      <a:endParaRPr lang="en-US" sz="1400" dirty="0" smtClean="0">
                        <a:latin typeface="Calibri" pitchFamily="34" charset="0"/>
                        <a:ea typeface="Times New Roman"/>
                      </a:endParaRPr>
                    </a:p>
                  </a:txBody>
                  <a:tcPr marL="36195" marR="7175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Calibri" pitchFamily="34" charset="0"/>
                          <a:cs typeface="Times New Roman" pitchFamily="18" charset="0"/>
                        </a:rPr>
                        <a:t>1990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36195" marR="3619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Calibri" pitchFamily="34" charset="0"/>
                          <a:cs typeface="Times New Roman" pitchFamily="18" charset="0"/>
                        </a:rPr>
                        <a:t>2000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36195" marR="3619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Calibri" pitchFamily="34" charset="0"/>
                          <a:cs typeface="Times New Roman" pitchFamily="18" charset="0"/>
                        </a:rPr>
                        <a:t>2005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36195" marR="3619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Calibri" pitchFamily="34" charset="0"/>
                          <a:cs typeface="Times New Roman" pitchFamily="18" charset="0"/>
                        </a:rPr>
                        <a:t>2010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36195" marR="36195"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algn="l">
                        <a:spcAft>
                          <a:spcPts val="0"/>
                        </a:spcAft>
                      </a:pPr>
                      <a:r>
                        <a:rPr lang="es-ES_tradnl" sz="1200" dirty="0">
                          <a:solidFill>
                            <a:srgbClr val="000000"/>
                          </a:solidFill>
                          <a:effectLst/>
                          <a:latin typeface="Calibri"/>
                          <a:ea typeface="Times New Roman"/>
                          <a:cs typeface="Calibri"/>
                        </a:rPr>
                        <a:t>Población (miles de personas, a mitad de año) </a:t>
                      </a:r>
                      <a:endParaRPr lang="es-ES_tradnl" sz="1200" dirty="0">
                        <a:effectLst/>
                        <a:latin typeface="Calibri"/>
                        <a:ea typeface="Times New Roman"/>
                        <a:cs typeface="Calibri"/>
                      </a:endParaRPr>
                    </a:p>
                  </a:txBody>
                  <a:tcPr marL="36195" marR="71755" marT="0"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algn="r">
                        <a:spcAft>
                          <a:spcPts val="0"/>
                        </a:spcAft>
                      </a:pPr>
                      <a:r>
                        <a:rPr lang="es-CL" sz="1200">
                          <a:effectLst/>
                          <a:latin typeface="Calibri"/>
                          <a:ea typeface="Times New Roman"/>
                          <a:cs typeface="Calibri"/>
                        </a:rPr>
                        <a:t> 443 032</a:t>
                      </a:r>
                      <a:endParaRPr lang="es-ES_tradnl" sz="1200">
                        <a:effectLst/>
                        <a:latin typeface="Calibri"/>
                        <a:ea typeface="Times New Roman"/>
                        <a:cs typeface="Calibri"/>
                      </a:endParaRPr>
                    </a:p>
                  </a:txBody>
                  <a:tcPr marL="0" marR="36195" marT="0"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algn="r">
                        <a:spcAft>
                          <a:spcPts val="0"/>
                        </a:spcAft>
                      </a:pPr>
                      <a:r>
                        <a:rPr lang="es-CL" sz="1200">
                          <a:solidFill>
                            <a:srgbClr val="008000"/>
                          </a:solidFill>
                          <a:effectLst/>
                          <a:latin typeface="Calibri"/>
                          <a:ea typeface="Times New Roman"/>
                          <a:cs typeface="Calibri"/>
                        </a:rPr>
                        <a:t> </a:t>
                      </a:r>
                      <a:r>
                        <a:rPr lang="es-CL" sz="1200">
                          <a:effectLst/>
                          <a:latin typeface="Calibri"/>
                          <a:ea typeface="Times New Roman"/>
                          <a:cs typeface="Calibri"/>
                        </a:rPr>
                        <a:t>521 429</a:t>
                      </a:r>
                      <a:endParaRPr lang="es-ES_tradnl" sz="1200">
                        <a:effectLst/>
                        <a:latin typeface="Calibri"/>
                        <a:ea typeface="Times New Roman"/>
                        <a:cs typeface="Calibri"/>
                      </a:endParaRPr>
                    </a:p>
                  </a:txBody>
                  <a:tcPr marL="0" marR="36195" marT="0"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algn="r">
                        <a:spcAft>
                          <a:spcPts val="0"/>
                        </a:spcAft>
                      </a:pPr>
                      <a:r>
                        <a:rPr lang="es-CL" sz="1200">
                          <a:effectLst/>
                          <a:latin typeface="Calibri"/>
                          <a:ea typeface="Times New Roman"/>
                          <a:cs typeface="Calibri"/>
                        </a:rPr>
                        <a:t>557 038</a:t>
                      </a:r>
                      <a:endParaRPr lang="es-ES_tradnl" sz="1200">
                        <a:effectLst/>
                        <a:latin typeface="Calibri"/>
                        <a:ea typeface="Times New Roman"/>
                        <a:cs typeface="Calibri"/>
                      </a:endParaRPr>
                    </a:p>
                  </a:txBody>
                  <a:tcPr marL="0" marR="36195" marT="0"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algn="r">
                        <a:spcAft>
                          <a:spcPts val="0"/>
                        </a:spcAft>
                      </a:pPr>
                      <a:r>
                        <a:rPr lang="es-CL" sz="1200" dirty="0">
                          <a:effectLst/>
                          <a:latin typeface="Calibri"/>
                          <a:ea typeface="Times New Roman"/>
                          <a:cs typeface="Calibri"/>
                        </a:rPr>
                        <a:t>590 082</a:t>
                      </a:r>
                      <a:endParaRPr lang="es-ES_tradnl" sz="1200" dirty="0">
                        <a:effectLst/>
                        <a:latin typeface="Calibri"/>
                        <a:ea typeface="Times New Roman"/>
                        <a:cs typeface="Calibri"/>
                      </a:endParaRPr>
                    </a:p>
                  </a:txBody>
                  <a:tcPr marL="0" marR="36195" marT="0"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30200">
                <a:tc>
                  <a:txBody>
                    <a:bodyPr/>
                    <a:lstStyle/>
                    <a:p>
                      <a:pPr algn="l">
                        <a:spcAft>
                          <a:spcPts val="0"/>
                        </a:spcAft>
                      </a:pPr>
                      <a:r>
                        <a:rPr lang="es-ES_tradnl" sz="1200" dirty="0">
                          <a:solidFill>
                            <a:srgbClr val="000000"/>
                          </a:solidFill>
                          <a:effectLst/>
                          <a:latin typeface="Calibri"/>
                          <a:ea typeface="Times New Roman"/>
                          <a:cs typeface="Calibri"/>
                        </a:rPr>
                        <a:t>Población urbana (miles de personas, a mitad de año)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noFill/>
                  </a:tcPr>
                </a:tc>
                <a:tc>
                  <a:txBody>
                    <a:bodyPr/>
                    <a:lstStyle/>
                    <a:p>
                      <a:pPr algn="r">
                        <a:spcAft>
                          <a:spcPts val="0"/>
                        </a:spcAft>
                      </a:pPr>
                      <a:r>
                        <a:rPr lang="es-CL" sz="1200" dirty="0">
                          <a:solidFill>
                            <a:srgbClr val="000000"/>
                          </a:solidFill>
                          <a:effectLst/>
                          <a:latin typeface="Calibri"/>
                          <a:ea typeface="Times New Roman"/>
                          <a:cs typeface="Calibri"/>
                        </a:rPr>
                        <a:t>311 042</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CL" sz="1200">
                          <a:solidFill>
                            <a:srgbClr val="000000"/>
                          </a:solidFill>
                          <a:effectLst/>
                          <a:latin typeface="Calibri"/>
                          <a:ea typeface="Times New Roman"/>
                          <a:cs typeface="Calibri"/>
                        </a:rPr>
                        <a:t>393 420</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CL" sz="1200">
                          <a:solidFill>
                            <a:srgbClr val="000000"/>
                          </a:solidFill>
                          <a:effectLst/>
                          <a:latin typeface="Calibri"/>
                          <a:ea typeface="Times New Roman"/>
                          <a:cs typeface="Calibri"/>
                        </a:rPr>
                        <a:t>432 646</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CL" sz="1200" dirty="0">
                          <a:solidFill>
                            <a:srgbClr val="000000"/>
                          </a:solidFill>
                          <a:effectLst/>
                          <a:latin typeface="Calibri"/>
                          <a:ea typeface="Times New Roman"/>
                          <a:cs typeface="Calibri"/>
                        </a:rPr>
                        <a:t>468 757</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r>
              <a:tr h="274638">
                <a:tc>
                  <a:txBody>
                    <a:bodyPr/>
                    <a:lstStyle/>
                    <a:p>
                      <a:pPr algn="l">
                        <a:spcAft>
                          <a:spcPts val="0"/>
                        </a:spcAft>
                      </a:pPr>
                      <a:r>
                        <a:rPr lang="es-ES_tradnl" sz="1200" b="0" dirty="0">
                          <a:solidFill>
                            <a:srgbClr val="000000"/>
                          </a:solidFill>
                          <a:effectLst/>
                          <a:latin typeface="Calibri"/>
                          <a:ea typeface="Times New Roman"/>
                          <a:cs typeface="Calibri"/>
                        </a:rPr>
                        <a:t>Pobreza </a:t>
                      </a:r>
                      <a:r>
                        <a:rPr lang="es-ES_tradnl" sz="1200" b="0" dirty="0" smtClean="0">
                          <a:solidFill>
                            <a:srgbClr val="000000"/>
                          </a:solidFill>
                          <a:effectLst/>
                          <a:latin typeface="Calibri"/>
                          <a:ea typeface="Times New Roman"/>
                          <a:cs typeface="Calibri"/>
                        </a:rPr>
                        <a:t>  </a:t>
                      </a:r>
                      <a:endParaRPr lang="es-ES_tradnl" sz="1200" b="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noFill/>
                  </a:tcPr>
                </a:tc>
                <a:tc>
                  <a:txBody>
                    <a:bodyPr/>
                    <a:lstStyle/>
                    <a:p>
                      <a:pPr algn="r">
                        <a:spcAft>
                          <a:spcPts val="0"/>
                        </a:spcAft>
                      </a:pPr>
                      <a:r>
                        <a:rPr lang="es-ES_tradnl" sz="1200" b="1">
                          <a:solidFill>
                            <a:srgbClr val="000000"/>
                          </a:solidFill>
                          <a:effectLst/>
                          <a:latin typeface="Calibri"/>
                          <a:ea typeface="Times New Roman"/>
                          <a:cs typeface="Calibri"/>
                        </a:rPr>
                        <a:t> </a:t>
                      </a:r>
                      <a:endParaRPr lang="es-ES_tradnl" sz="1200" b="1">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b="1" dirty="0">
                          <a:solidFill>
                            <a:srgbClr val="000000"/>
                          </a:solidFill>
                          <a:effectLst/>
                          <a:latin typeface="Calibri"/>
                          <a:ea typeface="Times New Roman"/>
                          <a:cs typeface="Calibri"/>
                        </a:rPr>
                        <a:t> </a:t>
                      </a:r>
                      <a:endParaRPr lang="es-ES_tradnl" sz="1200" b="1"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b="1">
                          <a:solidFill>
                            <a:srgbClr val="000000"/>
                          </a:solidFill>
                          <a:effectLst/>
                          <a:latin typeface="Calibri"/>
                          <a:ea typeface="Times New Roman"/>
                          <a:cs typeface="Calibri"/>
                        </a:rPr>
                        <a:t> </a:t>
                      </a:r>
                      <a:endParaRPr lang="es-ES_tradnl" sz="1200" b="1">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b="1" dirty="0">
                          <a:solidFill>
                            <a:srgbClr val="000000"/>
                          </a:solidFill>
                          <a:effectLst/>
                          <a:latin typeface="Calibri"/>
                          <a:ea typeface="Times New Roman"/>
                          <a:cs typeface="Calibri"/>
                        </a:rPr>
                        <a:t> </a:t>
                      </a:r>
                      <a:endParaRPr lang="es-ES_tradnl" sz="1200" b="1"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r>
              <a:tr h="260666">
                <a:tc>
                  <a:txBody>
                    <a:bodyPr/>
                    <a:lstStyle/>
                    <a:p>
                      <a:pPr marL="528955" lvl="1" algn="l">
                        <a:spcAft>
                          <a:spcPts val="0"/>
                        </a:spcAft>
                      </a:pPr>
                      <a:r>
                        <a:rPr lang="es-ES_tradnl" sz="1200" dirty="0">
                          <a:solidFill>
                            <a:srgbClr val="000000"/>
                          </a:solidFill>
                          <a:effectLst/>
                          <a:latin typeface="Calibri"/>
                          <a:ea typeface="Times New Roman"/>
                          <a:cs typeface="Calibri"/>
                        </a:rPr>
                        <a:t>Proporción del total (porcentajes)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48,4</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43,8 (1999)</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33,2 (2008</a:t>
                      </a:r>
                      <a:r>
                        <a:rPr lang="es-ES_tradnl" sz="1200" dirty="0" smtClean="0">
                          <a:solidFill>
                            <a:srgbClr val="000000"/>
                          </a:solidFill>
                          <a:effectLst/>
                          <a:latin typeface="Calibri"/>
                          <a:ea typeface="Times New Roman"/>
                          <a:cs typeface="Calibri"/>
                        </a:rPr>
                        <a:t>) </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31,4</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r>
              <a:tr h="295487">
                <a:tc>
                  <a:txBody>
                    <a:bodyPr/>
                    <a:lstStyle/>
                    <a:p>
                      <a:pPr marL="528955" lvl="1" algn="l">
                        <a:spcAft>
                          <a:spcPts val="0"/>
                        </a:spcAft>
                      </a:pPr>
                      <a:r>
                        <a:rPr lang="es-ES_tradnl" sz="1200" dirty="0">
                          <a:solidFill>
                            <a:srgbClr val="000000"/>
                          </a:solidFill>
                          <a:effectLst/>
                          <a:latin typeface="Calibri"/>
                          <a:ea typeface="Times New Roman"/>
                          <a:cs typeface="Calibri"/>
                        </a:rPr>
                        <a:t>Personas (millones)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204</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215 (1999)</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183 (2008)</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177</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r>
              <a:tr h="274638">
                <a:tc>
                  <a:txBody>
                    <a:bodyPr/>
                    <a:lstStyle/>
                    <a:p>
                      <a:pPr algn="l">
                        <a:spcAft>
                          <a:spcPts val="0"/>
                        </a:spcAft>
                      </a:pPr>
                      <a:r>
                        <a:rPr lang="es-ES_tradnl" sz="1200" dirty="0">
                          <a:solidFill>
                            <a:srgbClr val="000000"/>
                          </a:solidFill>
                          <a:effectLst/>
                          <a:latin typeface="Calibri"/>
                          <a:ea typeface="Times New Roman"/>
                          <a:cs typeface="Calibri"/>
                        </a:rPr>
                        <a:t>Índice de Desarrollo Humano </a:t>
                      </a:r>
                      <a:r>
                        <a:rPr lang="es-ES_tradnl" sz="1200" baseline="30000" dirty="0" smtClean="0">
                          <a:solidFill>
                            <a:srgbClr val="000000"/>
                          </a:solidFill>
                          <a:effectLst/>
                          <a:latin typeface="Calibri"/>
                          <a:ea typeface="Times New Roman"/>
                          <a:cs typeface="Calibri"/>
                        </a:rPr>
                        <a:t>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0,624</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0,68</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0,703</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0,728</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r>
              <a:tr h="320357">
                <a:tc>
                  <a:txBody>
                    <a:bodyPr/>
                    <a:lstStyle/>
                    <a:p>
                      <a:pPr algn="l">
                        <a:spcAft>
                          <a:spcPts val="0"/>
                        </a:spcAft>
                      </a:pPr>
                      <a:r>
                        <a:rPr lang="es-ES_tradnl" sz="1200" dirty="0">
                          <a:solidFill>
                            <a:srgbClr val="000000"/>
                          </a:solidFill>
                          <a:effectLst/>
                          <a:latin typeface="Calibri"/>
                          <a:ea typeface="Times New Roman"/>
                          <a:cs typeface="Calibri"/>
                        </a:rPr>
                        <a:t>Distribución del ingreso </a:t>
                      </a:r>
                      <a:r>
                        <a:rPr lang="es-ES_tradnl" sz="1200" dirty="0" smtClean="0">
                          <a:solidFill>
                            <a:srgbClr val="000000"/>
                          </a:solidFill>
                          <a:effectLst/>
                          <a:latin typeface="Calibri"/>
                          <a:ea typeface="Times New Roman"/>
                          <a:cs typeface="Calibri"/>
                        </a:rPr>
                        <a:t> </a:t>
                      </a:r>
                      <a:r>
                        <a:rPr lang="es-ES_tradnl" sz="1200" dirty="0">
                          <a:solidFill>
                            <a:srgbClr val="000000"/>
                          </a:solidFill>
                          <a:effectLst/>
                          <a:latin typeface="Calibri"/>
                          <a:ea typeface="Times New Roman"/>
                          <a:cs typeface="Calibri"/>
                        </a:rPr>
                        <a:t>(coeficiente de </a:t>
                      </a:r>
                      <a:r>
                        <a:rPr lang="es-ES_tradnl" sz="1200" dirty="0" err="1">
                          <a:solidFill>
                            <a:srgbClr val="000000"/>
                          </a:solidFill>
                          <a:effectLst/>
                          <a:latin typeface="Calibri"/>
                          <a:ea typeface="Times New Roman"/>
                          <a:cs typeface="Calibri"/>
                        </a:rPr>
                        <a:t>Gini</a:t>
                      </a:r>
                      <a:r>
                        <a:rPr lang="es-ES_tradnl" sz="1200" dirty="0">
                          <a:solidFill>
                            <a:srgbClr val="000000"/>
                          </a:solidFill>
                          <a:effectLst/>
                          <a:latin typeface="Calibri"/>
                          <a:ea typeface="Times New Roman"/>
                          <a:cs typeface="Calibri"/>
                        </a:rPr>
                        <a:t> x 100)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53,8 (1989/1992)</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55 (2002)</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 </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52 (2006/2009)</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r>
              <a:tr h="302579">
                <a:tc>
                  <a:txBody>
                    <a:bodyPr/>
                    <a:lstStyle/>
                    <a:p>
                      <a:pPr algn="l">
                        <a:spcAft>
                          <a:spcPts val="0"/>
                        </a:spcAft>
                      </a:pPr>
                      <a:r>
                        <a:rPr lang="es-ES_tradnl" sz="1200" dirty="0">
                          <a:solidFill>
                            <a:srgbClr val="000000"/>
                          </a:solidFill>
                          <a:effectLst/>
                          <a:latin typeface="Calibri"/>
                          <a:ea typeface="Times New Roman"/>
                          <a:cs typeface="Calibri"/>
                        </a:rPr>
                        <a:t>Población viviendo en tugurios </a:t>
                      </a:r>
                      <a:r>
                        <a:rPr lang="es-ES_tradnl" sz="1200" baseline="30000" dirty="0" smtClean="0">
                          <a:solidFill>
                            <a:srgbClr val="000000"/>
                          </a:solidFill>
                          <a:effectLst/>
                          <a:latin typeface="Calibri"/>
                          <a:ea typeface="Times New Roman"/>
                          <a:cs typeface="Calibri"/>
                        </a:rPr>
                        <a:t> </a:t>
                      </a:r>
                      <a:r>
                        <a:rPr lang="es-ES_tradnl" sz="1200" dirty="0" smtClean="0">
                          <a:solidFill>
                            <a:srgbClr val="000000"/>
                          </a:solidFill>
                          <a:effectLst/>
                          <a:latin typeface="Calibri"/>
                          <a:ea typeface="Times New Roman"/>
                          <a:cs typeface="Calibri"/>
                        </a:rPr>
                        <a:t>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noFill/>
                  </a:tcPr>
                </a:tc>
                <a:tc>
                  <a:txBody>
                    <a:bodyPr/>
                    <a:lstStyle/>
                    <a:p>
                      <a:pPr algn="r">
                        <a:spcAft>
                          <a:spcPts val="0"/>
                        </a:spcAft>
                      </a:pPr>
                      <a:r>
                        <a:rPr lang="es-ES_tradnl" sz="1200" dirty="0">
                          <a:solidFill>
                            <a:srgbClr val="000000"/>
                          </a:solidFill>
                          <a:effectLst/>
                          <a:latin typeface="Calibri"/>
                          <a:ea typeface="Times New Roman"/>
                          <a:cs typeface="Calibri"/>
                        </a:rPr>
                        <a:t> </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 </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 </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dirty="0">
                          <a:solidFill>
                            <a:srgbClr val="000000"/>
                          </a:solidFill>
                          <a:effectLst/>
                          <a:latin typeface="Calibri"/>
                          <a:ea typeface="Times New Roman"/>
                          <a:cs typeface="Calibri"/>
                        </a:rPr>
                        <a:t> </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r>
              <a:tr h="274638">
                <a:tc>
                  <a:txBody>
                    <a:bodyPr/>
                    <a:lstStyle/>
                    <a:p>
                      <a:pPr marL="528955" lvl="1" algn="l">
                        <a:spcAft>
                          <a:spcPts val="0"/>
                        </a:spcAft>
                      </a:pPr>
                      <a:r>
                        <a:rPr lang="es-ES_tradnl" sz="1200" dirty="0">
                          <a:solidFill>
                            <a:srgbClr val="000000"/>
                          </a:solidFill>
                          <a:effectLst/>
                          <a:latin typeface="Calibri"/>
                          <a:ea typeface="Times New Roman"/>
                          <a:cs typeface="Calibri"/>
                        </a:rPr>
                        <a:t>Proporción del total (porcentajes)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33,7</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29,2</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25,5</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23,5</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r>
              <a:tr h="274638">
                <a:tc>
                  <a:txBody>
                    <a:bodyPr/>
                    <a:lstStyle/>
                    <a:p>
                      <a:pPr marL="528955" lvl="1" algn="l">
                        <a:spcAft>
                          <a:spcPts val="0"/>
                        </a:spcAft>
                      </a:pPr>
                      <a:r>
                        <a:rPr lang="es-ES_tradnl" sz="1200" dirty="0">
                          <a:solidFill>
                            <a:srgbClr val="000000"/>
                          </a:solidFill>
                          <a:effectLst/>
                          <a:latin typeface="Calibri"/>
                          <a:ea typeface="Times New Roman"/>
                          <a:cs typeface="Calibri"/>
                        </a:rPr>
                        <a:t>Personas (millones)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105,7</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115,2</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110,1</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110,8</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r>
              <a:tr h="274638">
                <a:tc>
                  <a:txBody>
                    <a:bodyPr/>
                    <a:lstStyle/>
                    <a:p>
                      <a:pPr algn="l">
                        <a:spcAft>
                          <a:spcPts val="0"/>
                        </a:spcAft>
                      </a:pPr>
                      <a:r>
                        <a:rPr lang="es-ES_tradnl" sz="1200" dirty="0">
                          <a:solidFill>
                            <a:srgbClr val="000000"/>
                          </a:solidFill>
                          <a:effectLst/>
                          <a:latin typeface="Calibri"/>
                          <a:ea typeface="Times New Roman"/>
                          <a:cs typeface="Calibri"/>
                        </a:rPr>
                        <a:t>Población sin acceso a energía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noFill/>
                  </a:tcPr>
                </a:tc>
                <a:tc>
                  <a:txBody>
                    <a:bodyPr/>
                    <a:lstStyle/>
                    <a:p>
                      <a:pPr algn="r">
                        <a:spcAft>
                          <a:spcPts val="0"/>
                        </a:spcAft>
                      </a:pPr>
                      <a:r>
                        <a:rPr lang="es-ES_tradnl" sz="1200" dirty="0">
                          <a:solidFill>
                            <a:srgbClr val="000000"/>
                          </a:solidFill>
                          <a:effectLst/>
                          <a:latin typeface="Calibri"/>
                          <a:ea typeface="Times New Roman"/>
                          <a:cs typeface="Calibri"/>
                        </a:rPr>
                        <a:t> </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 </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 </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dirty="0">
                          <a:solidFill>
                            <a:srgbClr val="000000"/>
                          </a:solidFill>
                          <a:effectLst/>
                          <a:latin typeface="Calibri"/>
                          <a:ea typeface="Times New Roman"/>
                          <a:cs typeface="Calibri"/>
                        </a:rPr>
                        <a:t> </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r>
              <a:tr h="338734">
                <a:tc>
                  <a:txBody>
                    <a:bodyPr/>
                    <a:lstStyle/>
                    <a:p>
                      <a:pPr marL="528955" lvl="1" algn="l">
                        <a:spcAft>
                          <a:spcPts val="0"/>
                        </a:spcAft>
                      </a:pPr>
                      <a:r>
                        <a:rPr lang="es-ES_tradnl" sz="1200" dirty="0">
                          <a:solidFill>
                            <a:srgbClr val="000000"/>
                          </a:solidFill>
                          <a:effectLst/>
                          <a:latin typeface="Calibri"/>
                          <a:ea typeface="Times New Roman"/>
                          <a:cs typeface="Calibri"/>
                        </a:rPr>
                        <a:t>Proporción del total (porcentajes)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17,8</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13,4</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7,8</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6,4 (2009)</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r>
              <a:tr h="338138">
                <a:tc>
                  <a:txBody>
                    <a:bodyPr/>
                    <a:lstStyle/>
                    <a:p>
                      <a:pPr marL="528955" lvl="1" algn="l">
                        <a:spcAft>
                          <a:spcPts val="0"/>
                        </a:spcAft>
                      </a:pPr>
                      <a:r>
                        <a:rPr lang="es-ES_tradnl" sz="1200" dirty="0">
                          <a:solidFill>
                            <a:srgbClr val="000000"/>
                          </a:solidFill>
                          <a:effectLst/>
                          <a:latin typeface="Calibri"/>
                          <a:ea typeface="Times New Roman"/>
                          <a:cs typeface="Calibri"/>
                        </a:rPr>
                        <a:t>Personas (millones)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76</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41</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43</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39 (2009)</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r>
              <a:tr h="338138">
                <a:tc>
                  <a:txBody>
                    <a:bodyPr/>
                    <a:lstStyle/>
                    <a:p>
                      <a:pPr algn="l">
                        <a:spcAft>
                          <a:spcPts val="0"/>
                        </a:spcAft>
                      </a:pPr>
                      <a:r>
                        <a:rPr lang="es-ES_tradnl" sz="1200" dirty="0">
                          <a:solidFill>
                            <a:srgbClr val="000000"/>
                          </a:solidFill>
                          <a:effectLst/>
                          <a:latin typeface="Calibri"/>
                          <a:ea typeface="Times New Roman"/>
                          <a:cs typeface="Calibri"/>
                        </a:rPr>
                        <a:t>Población con acceso a fuentes mejoradas de agua potable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 </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 </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 </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c>
                  <a:txBody>
                    <a:bodyPr/>
                    <a:lstStyle/>
                    <a:p>
                      <a:pPr algn="r">
                        <a:spcAft>
                          <a:spcPts val="0"/>
                        </a:spcAft>
                      </a:pPr>
                      <a:r>
                        <a:rPr lang="es-ES_tradnl" sz="1200" dirty="0">
                          <a:solidFill>
                            <a:srgbClr val="000000"/>
                          </a:solidFill>
                          <a:effectLst/>
                          <a:latin typeface="Calibri"/>
                          <a:ea typeface="Times New Roman"/>
                          <a:cs typeface="Calibri"/>
                        </a:rPr>
                        <a:t> </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noFill/>
                  </a:tcPr>
                </a:tc>
              </a:tr>
              <a:tr h="297991">
                <a:tc>
                  <a:txBody>
                    <a:bodyPr/>
                    <a:lstStyle/>
                    <a:p>
                      <a:pPr marL="528955" lvl="1" algn="l">
                        <a:spcAft>
                          <a:spcPts val="0"/>
                        </a:spcAft>
                      </a:pPr>
                      <a:r>
                        <a:rPr lang="es-ES_tradnl" sz="1200" dirty="0">
                          <a:solidFill>
                            <a:srgbClr val="000000"/>
                          </a:solidFill>
                          <a:effectLst/>
                          <a:latin typeface="Calibri"/>
                          <a:ea typeface="Times New Roman"/>
                          <a:cs typeface="Calibri"/>
                        </a:rPr>
                        <a:t>Proporción del total (porcentajes)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85</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90</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92</a:t>
                      </a:r>
                      <a:endParaRPr lang="es-ES_tradnl" sz="120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93 (2008)</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r>
              <a:tr h="296333">
                <a:tc>
                  <a:txBody>
                    <a:bodyPr/>
                    <a:lstStyle/>
                    <a:p>
                      <a:pPr marL="528955" lvl="1" algn="l">
                        <a:spcAft>
                          <a:spcPts val="0"/>
                        </a:spcAft>
                      </a:pPr>
                      <a:r>
                        <a:rPr lang="es-ES_tradnl" sz="1200" dirty="0">
                          <a:solidFill>
                            <a:srgbClr val="000000"/>
                          </a:solidFill>
                          <a:effectLst/>
                          <a:latin typeface="Calibri"/>
                          <a:ea typeface="Times New Roman"/>
                          <a:cs typeface="Calibri"/>
                        </a:rPr>
                        <a:t>Personas (millones)  </a:t>
                      </a:r>
                      <a:endParaRPr lang="es-ES_tradnl" sz="1200" dirty="0">
                        <a:effectLst/>
                        <a:latin typeface="Calibri"/>
                        <a:ea typeface="Times New Roman"/>
                        <a:cs typeface="Calibri"/>
                      </a:endParaRPr>
                    </a:p>
                  </a:txBody>
                  <a:tcPr marL="36195" marR="7175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376 605</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468 992</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513 000</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538 089 (2008)</a:t>
                      </a:r>
                      <a:endParaRPr lang="es-ES_tradnl" sz="1200" dirty="0">
                        <a:effectLst/>
                        <a:latin typeface="Calibri"/>
                        <a:ea typeface="Times New Roman"/>
                        <a:cs typeface="Calibri"/>
                      </a:endParaRPr>
                    </a:p>
                  </a:txBody>
                  <a:tcPr marL="0" marR="36195" marT="0" marB="0" anchor="ctr">
                    <a:lnL>
                      <a:noFill/>
                    </a:lnL>
                    <a:lnR>
                      <a:noFill/>
                    </a:lnR>
                    <a:lnT>
                      <a:noFill/>
                    </a:lnT>
                    <a:lnB>
                      <a:noFill/>
                    </a:lnB>
                    <a:lnTlToBr>
                      <a:noFill/>
                    </a:lnTlToBr>
                    <a:lnBlToTr>
                      <a:noFill/>
                    </a:lnBlToTr>
                    <a:solidFill>
                      <a:schemeClr val="bg1">
                        <a:lumMod val="95000"/>
                      </a:schemeClr>
                    </a:solid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a:xfrm>
            <a:off x="469900" y="0"/>
            <a:ext cx="8366125" cy="1295400"/>
          </a:xfrm>
        </p:spPr>
        <p:txBody>
          <a:bodyPr anchor="ctr"/>
          <a:lstStyle/>
          <a:p>
            <a:r>
              <a:rPr lang="en-US" sz="2400" dirty="0" smtClean="0">
                <a:solidFill>
                  <a:srgbClr val="000090"/>
                </a:solidFill>
              </a:rPr>
              <a:t>Mixed progress has been observed in the sustainability of development</a:t>
            </a:r>
            <a:endParaRPr lang="es-ES" sz="2400" b="1" dirty="0" smtClean="0">
              <a:solidFill>
                <a:srgbClr val="000090"/>
              </a:solidFill>
            </a:endParaRPr>
          </a:p>
        </p:txBody>
      </p:sp>
      <p:graphicFrame>
        <p:nvGraphicFramePr>
          <p:cNvPr id="6" name="Table 4"/>
          <p:cNvGraphicFramePr>
            <a:graphicFrameLocks noGrp="1"/>
          </p:cNvGraphicFramePr>
          <p:nvPr>
            <p:extLst>
              <p:ext uri="{D42A27DB-BD31-4B8C-83A1-F6EECF244321}">
                <p14:modId xmlns:p14="http://schemas.microsoft.com/office/powerpoint/2010/main" xmlns="" val="1890116135"/>
              </p:ext>
            </p:extLst>
          </p:nvPr>
        </p:nvGraphicFramePr>
        <p:xfrm>
          <a:off x="469900" y="1295400"/>
          <a:ext cx="8204199" cy="4550251"/>
        </p:xfrm>
        <a:graphic>
          <a:graphicData uri="http://schemas.openxmlformats.org/drawingml/2006/table">
            <a:tbl>
              <a:tblPr/>
              <a:tblGrid>
                <a:gridCol w="4370211"/>
                <a:gridCol w="671689"/>
                <a:gridCol w="1143000"/>
                <a:gridCol w="939800"/>
                <a:gridCol w="1079499"/>
              </a:tblGrid>
              <a:tr h="2746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400" b="1" i="0" u="none" strike="noStrike" cap="none" normalizeH="0" baseline="0" dirty="0" err="1" smtClean="0">
                          <a:ln>
                            <a:noFill/>
                          </a:ln>
                          <a:solidFill>
                            <a:srgbClr val="000000"/>
                          </a:solidFill>
                          <a:effectLst/>
                          <a:latin typeface="Calibri" pitchFamily="34" charset="0"/>
                          <a:cs typeface="Times New Roman" pitchFamily="18" charset="0"/>
                        </a:rPr>
                        <a:t>Indicadors</a:t>
                      </a:r>
                      <a:endParaRPr kumimoji="0" lang="en-US" sz="1400" b="0" i="0" u="none" strike="noStrike" cap="none" normalizeH="0" baseline="0" dirty="0" smtClean="0">
                        <a:ln>
                          <a:noFill/>
                        </a:ln>
                        <a:solidFill>
                          <a:schemeClr val="tx1"/>
                        </a:solidFill>
                        <a:effectLst/>
                        <a:latin typeface="Calibri" pitchFamily="34" charset="0"/>
                        <a:cs typeface="Times New Roman" pitchFamily="18" charset="0"/>
                      </a:endParaRPr>
                    </a:p>
                  </a:txBody>
                  <a:tcPr marL="36195" marR="71755"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Calibri" pitchFamily="34" charset="0"/>
                          <a:cs typeface="Times New Roman" pitchFamily="18" charset="0"/>
                        </a:rPr>
                        <a:t>1990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36195" marR="36195"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Calibri" pitchFamily="34" charset="0"/>
                          <a:cs typeface="Times New Roman" pitchFamily="18" charset="0"/>
                        </a:rPr>
                        <a:t>2000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36195" marR="36195"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Calibri" pitchFamily="34" charset="0"/>
                          <a:cs typeface="Times New Roman" pitchFamily="18" charset="0"/>
                        </a:rPr>
                        <a:t>2005</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36195" marR="36195"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Calibri" pitchFamily="34" charset="0"/>
                          <a:cs typeface="Times New Roman" pitchFamily="18" charset="0"/>
                        </a:rPr>
                        <a:t>2010</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36195" marR="36195"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algn="l">
                        <a:spcAft>
                          <a:spcPts val="0"/>
                        </a:spcAft>
                      </a:pPr>
                      <a:r>
                        <a:rPr lang="es-ES_tradnl" sz="1200" dirty="0">
                          <a:solidFill>
                            <a:srgbClr val="000000"/>
                          </a:solidFill>
                          <a:effectLst/>
                          <a:latin typeface="Calibri"/>
                          <a:ea typeface="Times New Roman"/>
                          <a:cs typeface="Calibri"/>
                        </a:rPr>
                        <a:t>Población con acceso a servicios de saneamiento </a:t>
                      </a:r>
                      <a:endParaRPr lang="es-ES_tradnl" sz="1200" dirty="0">
                        <a:effectLst/>
                        <a:latin typeface="Calibri"/>
                        <a:ea typeface="Times New Roman"/>
                        <a:cs typeface="Calibri"/>
                      </a:endParaRPr>
                    </a:p>
                  </a:txBody>
                  <a:tcPr marL="36195" marR="71755" marT="46800" marB="4680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 </a:t>
                      </a:r>
                      <a:endParaRPr lang="es-ES_tradnl" sz="1200">
                        <a:effectLst/>
                        <a:latin typeface="Calibri"/>
                        <a:ea typeface="Times New Roman"/>
                        <a:cs typeface="Calibri"/>
                      </a:endParaRPr>
                    </a:p>
                  </a:txBody>
                  <a:tcPr marL="0" marR="36195" marT="46800" marB="4680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 </a:t>
                      </a:r>
                      <a:endParaRPr lang="es-ES_tradnl" sz="1200">
                        <a:effectLst/>
                        <a:latin typeface="Calibri"/>
                        <a:ea typeface="Times New Roman"/>
                        <a:cs typeface="Calibri"/>
                      </a:endParaRPr>
                    </a:p>
                  </a:txBody>
                  <a:tcPr marL="0" marR="36195" marT="46800" marB="4680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 </a:t>
                      </a:r>
                      <a:endParaRPr lang="es-ES_tradnl" sz="1200">
                        <a:effectLst/>
                        <a:latin typeface="Calibri"/>
                        <a:ea typeface="Times New Roman"/>
                        <a:cs typeface="Calibri"/>
                      </a:endParaRPr>
                    </a:p>
                  </a:txBody>
                  <a:tcPr marL="0" marR="36195" marT="46800" marB="4680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algn="r">
                        <a:spcAft>
                          <a:spcPts val="0"/>
                        </a:spcAft>
                      </a:pPr>
                      <a:r>
                        <a:rPr lang="es-ES_tradnl" sz="1200" dirty="0">
                          <a:solidFill>
                            <a:srgbClr val="000000"/>
                          </a:solidFill>
                          <a:effectLst/>
                          <a:latin typeface="Calibri"/>
                          <a:ea typeface="Times New Roman"/>
                          <a:cs typeface="Calibri"/>
                        </a:rPr>
                        <a:t> </a:t>
                      </a:r>
                      <a:endParaRPr lang="es-ES_tradnl" sz="1200" dirty="0">
                        <a:effectLst/>
                        <a:latin typeface="Calibri"/>
                        <a:ea typeface="Times New Roman"/>
                        <a:cs typeface="Calibri"/>
                      </a:endParaRPr>
                    </a:p>
                  </a:txBody>
                  <a:tcPr marL="0" marR="36195" marT="46800" marB="4680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30200">
                <a:tc>
                  <a:txBody>
                    <a:bodyPr/>
                    <a:lstStyle/>
                    <a:p>
                      <a:pPr marL="528955" lvl="1" algn="l">
                        <a:spcAft>
                          <a:spcPts val="0"/>
                        </a:spcAft>
                      </a:pPr>
                      <a:r>
                        <a:rPr lang="es-ES_tradnl" sz="1200" dirty="0">
                          <a:solidFill>
                            <a:srgbClr val="000000"/>
                          </a:solidFill>
                          <a:effectLst/>
                          <a:latin typeface="Calibri"/>
                          <a:ea typeface="Times New Roman"/>
                          <a:cs typeface="Calibri"/>
                        </a:rPr>
                        <a:t>Proporción del total (porcentajes) </a:t>
                      </a:r>
                      <a:endParaRPr lang="es-ES_tradnl" sz="1200" dirty="0">
                        <a:effectLst/>
                        <a:latin typeface="Calibri"/>
                        <a:ea typeface="Times New Roman"/>
                        <a:cs typeface="Calibri"/>
                      </a:endParaRPr>
                    </a:p>
                  </a:txBody>
                  <a:tcPr marL="36195" marR="7175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69</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75</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78</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79 (2008)</a:t>
                      </a:r>
                      <a:endParaRPr lang="es-ES_tradnl" sz="1200" dirty="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r>
              <a:tr h="274638">
                <a:tc>
                  <a:txBody>
                    <a:bodyPr/>
                    <a:lstStyle/>
                    <a:p>
                      <a:pPr marL="528955" lvl="1" algn="l">
                        <a:spcAft>
                          <a:spcPts val="0"/>
                        </a:spcAft>
                      </a:pPr>
                      <a:r>
                        <a:rPr lang="es-ES_tradnl" sz="1200" dirty="0">
                          <a:solidFill>
                            <a:srgbClr val="000000"/>
                          </a:solidFill>
                          <a:effectLst/>
                          <a:latin typeface="Calibri"/>
                          <a:ea typeface="Times New Roman"/>
                          <a:cs typeface="Calibri"/>
                        </a:rPr>
                        <a:t>Personas (millones) </a:t>
                      </a:r>
                      <a:endParaRPr lang="es-ES_tradnl" sz="1200" dirty="0">
                        <a:effectLst/>
                        <a:latin typeface="Calibri"/>
                        <a:ea typeface="Times New Roman"/>
                        <a:cs typeface="Calibri"/>
                      </a:endParaRPr>
                    </a:p>
                  </a:txBody>
                  <a:tcPr marL="36195" marR="7175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304 219</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392 289</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435 969</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458 593 (2008)</a:t>
                      </a:r>
                      <a:endParaRPr lang="es-ES_tradnl" sz="1200" dirty="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r>
              <a:tr h="260666">
                <a:tc>
                  <a:txBody>
                    <a:bodyPr/>
                    <a:lstStyle/>
                    <a:p>
                      <a:pPr algn="l">
                        <a:spcAft>
                          <a:spcPts val="0"/>
                        </a:spcAft>
                      </a:pPr>
                      <a:r>
                        <a:rPr lang="es-ES_tradnl" sz="1200" dirty="0">
                          <a:solidFill>
                            <a:srgbClr val="000000"/>
                          </a:solidFill>
                          <a:effectLst/>
                          <a:latin typeface="Calibri"/>
                          <a:ea typeface="Times New Roman"/>
                          <a:cs typeface="Calibri"/>
                        </a:rPr>
                        <a:t>Superficie cubierta por bosques </a:t>
                      </a:r>
                      <a:r>
                        <a:rPr lang="es-ES_tradnl" sz="1200" baseline="30000" dirty="0">
                          <a:solidFill>
                            <a:srgbClr val="000000"/>
                          </a:solidFill>
                          <a:effectLst/>
                          <a:latin typeface="Calibri"/>
                          <a:ea typeface="Times New Roman"/>
                          <a:cs typeface="Calibri"/>
                        </a:rPr>
                        <a:t>f</a:t>
                      </a:r>
                      <a:r>
                        <a:rPr lang="es-ES_tradnl" sz="1200" dirty="0">
                          <a:solidFill>
                            <a:srgbClr val="000000"/>
                          </a:solidFill>
                          <a:effectLst/>
                          <a:latin typeface="Calibri"/>
                          <a:ea typeface="Times New Roman"/>
                          <a:cs typeface="Calibri"/>
                        </a:rPr>
                        <a:t> (porcentajes) </a:t>
                      </a:r>
                      <a:endParaRPr lang="es-ES_tradnl" sz="1200" dirty="0">
                        <a:effectLst/>
                        <a:latin typeface="Calibri"/>
                        <a:ea typeface="Times New Roman"/>
                        <a:cs typeface="Calibri"/>
                      </a:endParaRPr>
                    </a:p>
                  </a:txBody>
                  <a:tcPr marL="36195" marR="71755" marT="46800" marB="4680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51,9</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49,4</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48,2</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noFill/>
                  </a:tcPr>
                </a:tc>
                <a:tc>
                  <a:txBody>
                    <a:bodyPr/>
                    <a:lstStyle/>
                    <a:p>
                      <a:pPr algn="r">
                        <a:spcAft>
                          <a:spcPts val="0"/>
                        </a:spcAft>
                      </a:pPr>
                      <a:r>
                        <a:rPr lang="es-ES_tradnl" sz="1200" dirty="0">
                          <a:solidFill>
                            <a:srgbClr val="000000"/>
                          </a:solidFill>
                          <a:effectLst/>
                          <a:latin typeface="Calibri"/>
                          <a:ea typeface="Times New Roman"/>
                          <a:cs typeface="Calibri"/>
                        </a:rPr>
                        <a:t>47,2</a:t>
                      </a:r>
                      <a:endParaRPr lang="es-ES_tradnl" sz="1200" dirty="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noFill/>
                  </a:tcPr>
                </a:tc>
              </a:tr>
              <a:tr h="295487">
                <a:tc>
                  <a:txBody>
                    <a:bodyPr/>
                    <a:lstStyle/>
                    <a:p>
                      <a:pPr algn="l">
                        <a:spcAft>
                          <a:spcPts val="0"/>
                        </a:spcAft>
                      </a:pPr>
                      <a:r>
                        <a:rPr lang="es-ES_tradnl" sz="1200">
                          <a:solidFill>
                            <a:srgbClr val="000000"/>
                          </a:solidFill>
                          <a:effectLst/>
                          <a:latin typeface="Calibri"/>
                          <a:ea typeface="Times New Roman"/>
                          <a:cs typeface="Calibri"/>
                        </a:rPr>
                        <a:t>Proporción de las áreas terrestres protegidas </a:t>
                      </a:r>
                      <a:r>
                        <a:rPr lang="es-ES_tradnl" sz="1200" baseline="30000">
                          <a:solidFill>
                            <a:srgbClr val="000000"/>
                          </a:solidFill>
                          <a:effectLst/>
                          <a:latin typeface="Calibri"/>
                          <a:ea typeface="Times New Roman"/>
                          <a:cs typeface="Calibri"/>
                        </a:rPr>
                        <a:t>g</a:t>
                      </a:r>
                      <a:r>
                        <a:rPr lang="es-ES_tradnl" sz="1200">
                          <a:solidFill>
                            <a:srgbClr val="000000"/>
                          </a:solidFill>
                          <a:effectLst/>
                          <a:latin typeface="Calibri"/>
                          <a:ea typeface="Times New Roman"/>
                          <a:cs typeface="Calibri"/>
                        </a:rPr>
                        <a:t> (porcentajes)  </a:t>
                      </a:r>
                      <a:endParaRPr lang="es-ES_tradnl" sz="1200">
                        <a:effectLst/>
                        <a:latin typeface="Calibri"/>
                        <a:ea typeface="Times New Roman"/>
                        <a:cs typeface="Calibri"/>
                      </a:endParaRPr>
                    </a:p>
                  </a:txBody>
                  <a:tcPr marL="36195" marR="7175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9,7</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15,3</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19,5</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20,3 </a:t>
                      </a:r>
                      <a:endParaRPr lang="es-ES_tradnl" sz="1200" dirty="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solidFill>
                      <a:schemeClr val="bg1">
                        <a:lumMod val="95000"/>
                      </a:schemeClr>
                    </a:solidFill>
                  </a:tcPr>
                </a:tc>
              </a:tr>
              <a:tr h="274638">
                <a:tc>
                  <a:txBody>
                    <a:bodyPr/>
                    <a:lstStyle/>
                    <a:p>
                      <a:pPr algn="l">
                        <a:spcAft>
                          <a:spcPts val="0"/>
                        </a:spcAft>
                      </a:pPr>
                      <a:r>
                        <a:rPr lang="es-ES_tradnl" sz="1200">
                          <a:solidFill>
                            <a:srgbClr val="000000"/>
                          </a:solidFill>
                          <a:effectLst/>
                          <a:latin typeface="Calibri"/>
                          <a:ea typeface="Times New Roman"/>
                          <a:cs typeface="Calibri"/>
                        </a:rPr>
                        <a:t>Oferta de energía renovable </a:t>
                      </a:r>
                      <a:r>
                        <a:rPr lang="es-ES_tradnl" sz="1200" baseline="30000">
                          <a:solidFill>
                            <a:srgbClr val="000000"/>
                          </a:solidFill>
                          <a:effectLst/>
                          <a:latin typeface="Calibri"/>
                          <a:ea typeface="Times New Roman"/>
                          <a:cs typeface="Calibri"/>
                        </a:rPr>
                        <a:t>h</a:t>
                      </a:r>
                      <a:r>
                        <a:rPr lang="es-ES_tradnl" sz="1200">
                          <a:solidFill>
                            <a:srgbClr val="000000"/>
                          </a:solidFill>
                          <a:effectLst/>
                          <a:latin typeface="Calibri"/>
                          <a:ea typeface="Times New Roman"/>
                          <a:cs typeface="Calibri"/>
                        </a:rPr>
                        <a:t> (porcentajes) </a:t>
                      </a:r>
                      <a:endParaRPr lang="es-ES_tradnl" sz="1200">
                        <a:effectLst/>
                        <a:latin typeface="Calibri"/>
                        <a:ea typeface="Times New Roman"/>
                        <a:cs typeface="Calibri"/>
                      </a:endParaRPr>
                    </a:p>
                  </a:txBody>
                  <a:tcPr marL="36195" marR="71755" marT="46800" marB="4680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25</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21,5</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22,2</a:t>
                      </a:r>
                      <a:endParaRPr lang="es-ES_tradnl" sz="120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noFill/>
                  </a:tcPr>
                </a:tc>
                <a:tc>
                  <a:txBody>
                    <a:bodyPr/>
                    <a:lstStyle/>
                    <a:p>
                      <a:pPr algn="r">
                        <a:spcAft>
                          <a:spcPts val="0"/>
                        </a:spcAft>
                      </a:pPr>
                      <a:r>
                        <a:rPr lang="es-ES_tradnl" sz="1200" dirty="0">
                          <a:solidFill>
                            <a:srgbClr val="000000"/>
                          </a:solidFill>
                          <a:effectLst/>
                          <a:latin typeface="Calibri"/>
                          <a:ea typeface="Times New Roman"/>
                          <a:cs typeface="Calibri"/>
                        </a:rPr>
                        <a:t>23,2 (2009)</a:t>
                      </a:r>
                      <a:endParaRPr lang="es-ES_tradnl" sz="1200" dirty="0">
                        <a:effectLst/>
                        <a:latin typeface="Calibri"/>
                        <a:ea typeface="Times New Roman"/>
                        <a:cs typeface="Calibri"/>
                      </a:endParaRPr>
                    </a:p>
                  </a:txBody>
                  <a:tcPr marL="0" marR="36195" marT="46800" marB="46800" anchor="ctr">
                    <a:lnL>
                      <a:noFill/>
                    </a:lnL>
                    <a:lnR>
                      <a:noFill/>
                    </a:lnR>
                    <a:lnT>
                      <a:noFill/>
                    </a:lnT>
                    <a:lnB>
                      <a:noFill/>
                    </a:lnB>
                    <a:lnTlToBr>
                      <a:noFill/>
                    </a:lnTlToBr>
                    <a:lnBlToTr>
                      <a:noFill/>
                    </a:lnBlToTr>
                    <a:noFill/>
                  </a:tcPr>
                </a:tc>
              </a:tr>
              <a:tr h="320357">
                <a:tc>
                  <a:txBody>
                    <a:bodyPr/>
                    <a:lstStyle/>
                    <a:p>
                      <a:pPr algn="l">
                        <a:spcAft>
                          <a:spcPts val="0"/>
                        </a:spcAft>
                      </a:pPr>
                      <a:r>
                        <a:rPr lang="es-ES_tradnl" sz="1200" dirty="0">
                          <a:solidFill>
                            <a:srgbClr val="000000"/>
                          </a:solidFill>
                          <a:effectLst/>
                          <a:latin typeface="Calibri"/>
                          <a:ea typeface="Times New Roman"/>
                          <a:cs typeface="Calibri"/>
                        </a:rPr>
                        <a:t>Intensidad energética del PIB </a:t>
                      </a:r>
                      <a:r>
                        <a:rPr lang="es-ES_tradnl" sz="1200" baseline="30000" dirty="0">
                          <a:solidFill>
                            <a:srgbClr val="000000"/>
                          </a:solidFill>
                          <a:effectLst/>
                          <a:latin typeface="Calibri"/>
                          <a:ea typeface="Times New Roman"/>
                          <a:cs typeface="Calibri"/>
                        </a:rPr>
                        <a:t>i</a:t>
                      </a:r>
                      <a:r>
                        <a:rPr lang="es-ES_tradnl" sz="1200" dirty="0">
                          <a:solidFill>
                            <a:srgbClr val="000000"/>
                          </a:solidFill>
                          <a:effectLst/>
                          <a:latin typeface="Calibri"/>
                          <a:ea typeface="Times New Roman"/>
                          <a:cs typeface="Calibri"/>
                        </a:rPr>
                        <a:t> (consumo total de energía —en miles de barriles equivalentes de petróleo— por millón de dólares de PIB a precios constantes de 2000) </a:t>
                      </a:r>
                      <a:endParaRPr lang="es-ES_tradnl" sz="1200" dirty="0">
                        <a:effectLst/>
                        <a:latin typeface="Calibri"/>
                        <a:ea typeface="Times New Roman"/>
                        <a:cs typeface="Calibri"/>
                      </a:endParaRPr>
                    </a:p>
                  </a:txBody>
                  <a:tcPr marL="36195" marR="7175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1,6</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1,53</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1,5</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1,45 (2009)</a:t>
                      </a:r>
                      <a:endParaRPr lang="es-ES_tradnl" sz="1200" dirty="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r>
              <a:tr h="302579">
                <a:tc>
                  <a:txBody>
                    <a:bodyPr/>
                    <a:lstStyle/>
                    <a:p>
                      <a:pPr algn="l">
                        <a:spcAft>
                          <a:spcPts val="0"/>
                        </a:spcAft>
                      </a:pPr>
                      <a:r>
                        <a:rPr lang="es-ES_tradnl" sz="1200" dirty="0">
                          <a:solidFill>
                            <a:srgbClr val="000000"/>
                          </a:solidFill>
                          <a:effectLst/>
                          <a:latin typeface="Calibri"/>
                          <a:ea typeface="Times New Roman"/>
                          <a:cs typeface="Calibri"/>
                        </a:rPr>
                        <a:t>Intensidad de emisiones de CO</a:t>
                      </a:r>
                      <a:r>
                        <a:rPr lang="es-ES_tradnl" sz="1200" baseline="-25000" dirty="0">
                          <a:solidFill>
                            <a:srgbClr val="000000"/>
                          </a:solidFill>
                          <a:effectLst/>
                          <a:latin typeface="Calibri"/>
                          <a:ea typeface="Times New Roman"/>
                          <a:cs typeface="Calibri"/>
                        </a:rPr>
                        <a:t>2</a:t>
                      </a:r>
                      <a:r>
                        <a:rPr lang="es-ES_tradnl" sz="1200" dirty="0">
                          <a:solidFill>
                            <a:srgbClr val="000000"/>
                          </a:solidFill>
                          <a:effectLst/>
                          <a:latin typeface="Calibri"/>
                          <a:ea typeface="Times New Roman"/>
                          <a:cs typeface="Calibri"/>
                        </a:rPr>
                        <a:t> </a:t>
                      </a:r>
                      <a:r>
                        <a:rPr lang="es-ES_tradnl" sz="1200" baseline="30000" dirty="0">
                          <a:solidFill>
                            <a:srgbClr val="000000"/>
                          </a:solidFill>
                          <a:effectLst/>
                          <a:latin typeface="Calibri"/>
                          <a:ea typeface="Times New Roman"/>
                          <a:cs typeface="Calibri"/>
                        </a:rPr>
                        <a:t>j</a:t>
                      </a:r>
                      <a:r>
                        <a:rPr lang="es-ES_tradnl" sz="1200" dirty="0">
                          <a:solidFill>
                            <a:srgbClr val="000000"/>
                          </a:solidFill>
                          <a:effectLst/>
                          <a:latin typeface="Calibri"/>
                          <a:ea typeface="Times New Roman"/>
                          <a:cs typeface="Calibri"/>
                        </a:rPr>
                        <a:t> (toneladas por cada 1 000 dólares de PIB a precios constantes de 2000)</a:t>
                      </a:r>
                      <a:endParaRPr lang="es-ES_tradnl" sz="1200" dirty="0">
                        <a:effectLst/>
                        <a:latin typeface="Calibri"/>
                        <a:ea typeface="Times New Roman"/>
                        <a:cs typeface="Calibri"/>
                      </a:endParaRPr>
                    </a:p>
                  </a:txBody>
                  <a:tcPr marL="36195" marR="7175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0,65</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0,62</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0,60</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0,58 (2008)</a:t>
                      </a:r>
                      <a:endParaRPr lang="es-ES_tradnl" sz="1200" dirty="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r>
              <a:tr h="274638">
                <a:tc>
                  <a:txBody>
                    <a:bodyPr/>
                    <a:lstStyle/>
                    <a:p>
                      <a:pPr algn="l">
                        <a:spcAft>
                          <a:spcPts val="0"/>
                        </a:spcAft>
                      </a:pPr>
                      <a:r>
                        <a:rPr lang="es-ES_tradnl" sz="1200">
                          <a:solidFill>
                            <a:srgbClr val="000000"/>
                          </a:solidFill>
                          <a:effectLst/>
                          <a:latin typeface="Calibri"/>
                          <a:ea typeface="Times New Roman"/>
                          <a:cs typeface="Calibri"/>
                        </a:rPr>
                        <a:t>Emisiones de CO</a:t>
                      </a:r>
                      <a:r>
                        <a:rPr lang="es-ES_tradnl" sz="1200" baseline="-25000">
                          <a:solidFill>
                            <a:srgbClr val="000000"/>
                          </a:solidFill>
                          <a:effectLst/>
                          <a:latin typeface="Calibri"/>
                          <a:ea typeface="Times New Roman"/>
                          <a:cs typeface="Calibri"/>
                        </a:rPr>
                        <a:t>2</a:t>
                      </a:r>
                      <a:r>
                        <a:rPr lang="es-ES_tradnl" sz="1200">
                          <a:solidFill>
                            <a:srgbClr val="000000"/>
                          </a:solidFill>
                          <a:effectLst/>
                          <a:latin typeface="Calibri"/>
                          <a:ea typeface="Times New Roman"/>
                          <a:cs typeface="Calibri"/>
                        </a:rPr>
                        <a:t> por habitante </a:t>
                      </a:r>
                      <a:r>
                        <a:rPr lang="es-ES_tradnl" sz="1200" baseline="30000">
                          <a:solidFill>
                            <a:srgbClr val="000000"/>
                          </a:solidFill>
                          <a:effectLst/>
                          <a:latin typeface="Calibri"/>
                          <a:ea typeface="Times New Roman"/>
                          <a:cs typeface="Calibri"/>
                        </a:rPr>
                        <a:t>k</a:t>
                      </a:r>
                      <a:r>
                        <a:rPr lang="es-ES_tradnl" sz="1200">
                          <a:solidFill>
                            <a:srgbClr val="000000"/>
                          </a:solidFill>
                          <a:effectLst/>
                          <a:latin typeface="Calibri"/>
                          <a:ea typeface="Times New Roman"/>
                          <a:cs typeface="Calibri"/>
                        </a:rPr>
                        <a:t> (toneladas de CO</a:t>
                      </a:r>
                      <a:r>
                        <a:rPr lang="es-ES_tradnl" sz="1200" baseline="-25000">
                          <a:solidFill>
                            <a:srgbClr val="000000"/>
                          </a:solidFill>
                          <a:effectLst/>
                          <a:latin typeface="Calibri"/>
                          <a:ea typeface="Times New Roman"/>
                          <a:cs typeface="Calibri"/>
                        </a:rPr>
                        <a:t>2</a:t>
                      </a:r>
                      <a:r>
                        <a:rPr lang="es-ES_tradnl" sz="1200">
                          <a:solidFill>
                            <a:srgbClr val="000000"/>
                          </a:solidFill>
                          <a:effectLst/>
                          <a:latin typeface="Calibri"/>
                          <a:ea typeface="Times New Roman"/>
                          <a:cs typeface="Calibri"/>
                        </a:rPr>
                        <a:t> por habitante por quema de combustibles fósiles y producción de cemento) </a:t>
                      </a:r>
                      <a:endParaRPr lang="es-ES_tradnl" sz="1200">
                        <a:effectLst/>
                        <a:latin typeface="Calibri"/>
                        <a:ea typeface="Times New Roman"/>
                        <a:cs typeface="Calibri"/>
                      </a:endParaRPr>
                    </a:p>
                  </a:txBody>
                  <a:tcPr marL="36195" marR="71755" marT="46800" marB="46800" anchor="ctr">
                    <a:lnL>
                      <a:noFill/>
                    </a:lnL>
                    <a:lnR>
                      <a:noFill/>
                    </a:lnR>
                    <a:lnT>
                      <a:noFill/>
                    </a:lnT>
                    <a:lnB>
                      <a:noFill/>
                    </a:lnB>
                    <a:lnTlToBr>
                      <a:noFill/>
                    </a:lnTlToBr>
                    <a:lnBlToTr>
                      <a:noFill/>
                    </a:lnBlToTr>
                    <a:noFill/>
                  </a:tcPr>
                </a:tc>
                <a:tc>
                  <a:txBody>
                    <a:bodyPr/>
                    <a:lstStyle/>
                    <a:p>
                      <a:pPr algn="r">
                        <a:spcAft>
                          <a:spcPts val="0"/>
                        </a:spcAft>
                      </a:pPr>
                      <a:r>
                        <a:rPr lang="es-ES_tradnl" sz="1200" dirty="0">
                          <a:solidFill>
                            <a:srgbClr val="000000"/>
                          </a:solidFill>
                          <a:effectLst/>
                          <a:latin typeface="Calibri"/>
                          <a:ea typeface="Times New Roman"/>
                          <a:cs typeface="Calibri"/>
                        </a:rPr>
                        <a:t>2,3</a:t>
                      </a:r>
                      <a:endParaRPr lang="es-ES_tradnl" sz="1200" dirty="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2,6</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2,6</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noFill/>
                  </a:tcPr>
                </a:tc>
                <a:tc>
                  <a:txBody>
                    <a:bodyPr/>
                    <a:lstStyle/>
                    <a:p>
                      <a:pPr algn="r">
                        <a:spcAft>
                          <a:spcPts val="0"/>
                        </a:spcAft>
                      </a:pPr>
                      <a:r>
                        <a:rPr lang="es-ES_tradnl" sz="1200" dirty="0">
                          <a:solidFill>
                            <a:srgbClr val="000000"/>
                          </a:solidFill>
                          <a:effectLst/>
                          <a:latin typeface="Calibri"/>
                          <a:ea typeface="Times New Roman"/>
                          <a:cs typeface="Calibri"/>
                        </a:rPr>
                        <a:t>2,9 (2008)</a:t>
                      </a:r>
                      <a:endParaRPr lang="es-ES_tradnl" sz="1200" dirty="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noFill/>
                  </a:tcPr>
                </a:tc>
              </a:tr>
              <a:tr h="274638">
                <a:tc>
                  <a:txBody>
                    <a:bodyPr/>
                    <a:lstStyle/>
                    <a:p>
                      <a:pPr algn="l">
                        <a:spcAft>
                          <a:spcPts val="0"/>
                        </a:spcAft>
                      </a:pPr>
                      <a:r>
                        <a:rPr lang="es-ES_tradnl" sz="1200" spc="-20">
                          <a:solidFill>
                            <a:srgbClr val="000000"/>
                          </a:solidFill>
                          <a:effectLst/>
                          <a:latin typeface="Calibri"/>
                          <a:ea typeface="Times New Roman"/>
                          <a:cs typeface="Calibri"/>
                        </a:rPr>
                        <a:t>Intensidad de uso de fertilizantes </a:t>
                      </a:r>
                      <a:r>
                        <a:rPr lang="es-ES_tradnl" sz="1200" spc="-20" baseline="30000">
                          <a:solidFill>
                            <a:srgbClr val="000000"/>
                          </a:solidFill>
                          <a:effectLst/>
                          <a:latin typeface="Calibri"/>
                          <a:ea typeface="Times New Roman"/>
                          <a:cs typeface="Calibri"/>
                        </a:rPr>
                        <a:t>l</a:t>
                      </a:r>
                      <a:r>
                        <a:rPr lang="es-ES_tradnl" sz="1200" spc="-20">
                          <a:solidFill>
                            <a:srgbClr val="000000"/>
                          </a:solidFill>
                          <a:effectLst/>
                          <a:latin typeface="Calibri"/>
                          <a:ea typeface="Times New Roman"/>
                          <a:cs typeface="Calibri"/>
                        </a:rPr>
                        <a:t> (toneladas por 1 000 hectáreas de superficie agrícola) </a:t>
                      </a:r>
                      <a:endParaRPr lang="es-ES_tradnl" sz="1200">
                        <a:effectLst/>
                        <a:latin typeface="Calibri"/>
                        <a:ea typeface="Times New Roman"/>
                        <a:cs typeface="Calibri"/>
                      </a:endParaRPr>
                    </a:p>
                  </a:txBody>
                  <a:tcPr marL="36195" marR="71755" marT="46800" marB="46800" anchor="ctr">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11,6</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17,3</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noFill/>
                  </a:tcPr>
                </a:tc>
                <a:tc>
                  <a:txBody>
                    <a:bodyPr/>
                    <a:lstStyle/>
                    <a:p>
                      <a:pPr algn="r">
                        <a:spcAft>
                          <a:spcPts val="0"/>
                        </a:spcAft>
                      </a:pPr>
                      <a:r>
                        <a:rPr lang="es-ES_tradnl" sz="1200">
                          <a:solidFill>
                            <a:srgbClr val="000000"/>
                          </a:solidFill>
                          <a:effectLst/>
                          <a:latin typeface="Calibri"/>
                          <a:ea typeface="Times New Roman"/>
                          <a:cs typeface="Calibri"/>
                        </a:rPr>
                        <a:t>21,3</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noFill/>
                  </a:tcPr>
                </a:tc>
                <a:tc>
                  <a:txBody>
                    <a:bodyPr/>
                    <a:lstStyle/>
                    <a:p>
                      <a:pPr algn="r">
                        <a:spcAft>
                          <a:spcPts val="0"/>
                        </a:spcAft>
                      </a:pPr>
                      <a:r>
                        <a:rPr lang="es-ES_tradnl" sz="1200" dirty="0">
                          <a:solidFill>
                            <a:srgbClr val="000000"/>
                          </a:solidFill>
                          <a:effectLst/>
                          <a:latin typeface="Calibri"/>
                          <a:ea typeface="Times New Roman"/>
                          <a:cs typeface="Calibri"/>
                        </a:rPr>
                        <a:t>23,3 (2008)</a:t>
                      </a:r>
                      <a:endParaRPr lang="es-ES_tradnl" sz="1200" dirty="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noFill/>
                  </a:tcPr>
                </a:tc>
              </a:tr>
              <a:tr h="274638">
                <a:tc>
                  <a:txBody>
                    <a:bodyPr/>
                    <a:lstStyle/>
                    <a:p>
                      <a:pPr algn="l">
                        <a:spcAft>
                          <a:spcPts val="0"/>
                        </a:spcAft>
                      </a:pPr>
                      <a:r>
                        <a:rPr lang="es-ES_tradnl" sz="1200">
                          <a:solidFill>
                            <a:srgbClr val="000000"/>
                          </a:solidFill>
                          <a:effectLst/>
                          <a:latin typeface="Calibri"/>
                          <a:ea typeface="Times New Roman"/>
                          <a:cs typeface="Calibri"/>
                        </a:rPr>
                        <a:t>Consumo de sustancias que agotan la capa de ozono </a:t>
                      </a:r>
                      <a:r>
                        <a:rPr lang="es-ES_tradnl" sz="1200" baseline="30000">
                          <a:solidFill>
                            <a:srgbClr val="000000"/>
                          </a:solidFill>
                          <a:effectLst/>
                          <a:latin typeface="Calibri"/>
                          <a:ea typeface="Times New Roman"/>
                          <a:cs typeface="Calibri"/>
                        </a:rPr>
                        <a:t>m</a:t>
                      </a:r>
                      <a:r>
                        <a:rPr lang="es-ES_tradnl" sz="1200">
                          <a:solidFill>
                            <a:srgbClr val="000000"/>
                          </a:solidFill>
                          <a:effectLst/>
                          <a:latin typeface="Calibri"/>
                          <a:ea typeface="Times New Roman"/>
                          <a:cs typeface="Calibri"/>
                        </a:rPr>
                        <a:t> (miles de toneladas de potencial de agotamiento del ozono (PAO)) </a:t>
                      </a:r>
                      <a:endParaRPr lang="es-ES_tradnl" sz="1200">
                        <a:effectLst/>
                        <a:latin typeface="Calibri"/>
                        <a:ea typeface="Times New Roman"/>
                        <a:cs typeface="Calibri"/>
                      </a:endParaRPr>
                    </a:p>
                  </a:txBody>
                  <a:tcPr marL="36195" marR="71755" marT="46800" marB="46800" anchor="ctr">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74,6</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31,1</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a:solidFill>
                            <a:srgbClr val="000000"/>
                          </a:solidFill>
                          <a:effectLst/>
                          <a:latin typeface="Calibri"/>
                          <a:ea typeface="Times New Roman"/>
                          <a:cs typeface="Calibri"/>
                        </a:rPr>
                        <a:t>14,5</a:t>
                      </a:r>
                      <a:endParaRPr lang="es-ES_tradnl" sz="120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c>
                  <a:txBody>
                    <a:bodyPr/>
                    <a:lstStyle/>
                    <a:p>
                      <a:pPr algn="r">
                        <a:spcAft>
                          <a:spcPts val="0"/>
                        </a:spcAft>
                      </a:pPr>
                      <a:r>
                        <a:rPr lang="es-ES_tradnl" sz="1200" dirty="0">
                          <a:solidFill>
                            <a:srgbClr val="000000"/>
                          </a:solidFill>
                          <a:effectLst/>
                          <a:latin typeface="Calibri"/>
                          <a:ea typeface="Times New Roman"/>
                          <a:cs typeface="Calibri"/>
                        </a:rPr>
                        <a:t>5,4 (2009)</a:t>
                      </a:r>
                      <a:endParaRPr lang="es-ES_tradnl" sz="1200" dirty="0">
                        <a:effectLst/>
                        <a:latin typeface="Calibri"/>
                        <a:ea typeface="Times New Roman"/>
                        <a:cs typeface="Calibri"/>
                      </a:endParaRPr>
                    </a:p>
                  </a:txBody>
                  <a:tcPr marL="0" marR="36195" marT="46800" marB="46800" anchor="b">
                    <a:lnL>
                      <a:noFill/>
                    </a:lnL>
                    <a:lnR>
                      <a:noFill/>
                    </a:lnR>
                    <a:lnT>
                      <a:noFill/>
                    </a:lnT>
                    <a:lnB>
                      <a:noFill/>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xmlns="" val="24770665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a:xfrm>
            <a:off x="1093788" y="228600"/>
            <a:ext cx="7593012"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2400" dirty="0" smtClean="0">
                <a:solidFill>
                  <a:srgbClr val="000090"/>
                </a:solidFill>
              </a:rPr>
              <a:t>Between 1990 and 2010 poverty fell 17 percentage points, from 48.4% to 31.4%</a:t>
            </a:r>
            <a:endParaRPr lang="es-ES_tradnl" sz="2400" dirty="0">
              <a:solidFill>
                <a:srgbClr val="000090"/>
              </a:solidFill>
            </a:endParaRPr>
          </a:p>
        </p:txBody>
      </p:sp>
      <p:graphicFrame>
        <p:nvGraphicFramePr>
          <p:cNvPr id="2" name="Objeto 1"/>
          <p:cNvGraphicFramePr>
            <a:graphicFrameLocks noChangeAspect="1"/>
          </p:cNvGraphicFramePr>
          <p:nvPr>
            <p:extLst>
              <p:ext uri="{D42A27DB-BD31-4B8C-83A1-F6EECF244321}">
                <p14:modId xmlns:p14="http://schemas.microsoft.com/office/powerpoint/2010/main" xmlns="" val="2087585668"/>
              </p:ext>
            </p:extLst>
          </p:nvPr>
        </p:nvGraphicFramePr>
        <p:xfrm>
          <a:off x="439738" y="1235075"/>
          <a:ext cx="7896225" cy="6638925"/>
        </p:xfrm>
        <a:graphic>
          <a:graphicData uri="http://schemas.openxmlformats.org/presentationml/2006/ole">
            <p:oleObj spid="_x0000_s2076" name="Document" r:id="rId3" imgW="5623788" imgH="4718439" progId="Word.Document.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a:xfrm>
            <a:off x="594979" y="228600"/>
            <a:ext cx="8224466"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2400" dirty="0" smtClean="0">
                <a:solidFill>
                  <a:srgbClr val="000090"/>
                </a:solidFill>
              </a:rPr>
              <a:t>Between 1990 and 2010 human development index of the region as a whole improved </a:t>
            </a:r>
            <a:r>
              <a:rPr lang="en-US" sz="2400" dirty="0" smtClean="0">
                <a:solidFill>
                  <a:srgbClr val="000090"/>
                </a:solidFill>
              </a:rPr>
              <a:t>substantially</a:t>
            </a:r>
            <a:endParaRPr lang="es-ES_tradnl" sz="2400" dirty="0">
              <a:solidFill>
                <a:srgbClr val="000090"/>
              </a:solidFill>
            </a:endParaRPr>
          </a:p>
        </p:txBody>
      </p:sp>
      <p:graphicFrame>
        <p:nvGraphicFramePr>
          <p:cNvPr id="3" name="Objeto 2"/>
          <p:cNvGraphicFramePr>
            <a:graphicFrameLocks noChangeAspect="1"/>
          </p:cNvGraphicFramePr>
          <p:nvPr>
            <p:extLst>
              <p:ext uri="{D42A27DB-BD31-4B8C-83A1-F6EECF244321}">
                <p14:modId xmlns:p14="http://schemas.microsoft.com/office/powerpoint/2010/main" xmlns="" val="3573786015"/>
              </p:ext>
            </p:extLst>
          </p:nvPr>
        </p:nvGraphicFramePr>
        <p:xfrm>
          <a:off x="582613" y="1282700"/>
          <a:ext cx="7920037" cy="4927600"/>
        </p:xfrm>
        <a:graphic>
          <a:graphicData uri="http://schemas.openxmlformats.org/presentationml/2006/ole">
            <p:oleObj spid="_x0000_s1050" name="Document" r:id="rId3" imgW="5736343" imgH="3566362" progId="Word.Document.12">
              <p:embed/>
            </p:oleObj>
          </a:graphicData>
        </a:graphic>
      </p:graphicFrame>
    </p:spTree>
    <p:extLst>
      <p:ext uri="{BB962C8B-B14F-4D97-AF65-F5344CB8AC3E}">
        <p14:creationId xmlns:p14="http://schemas.microsoft.com/office/powerpoint/2010/main" xmlns="" val="974217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a:xfrm>
            <a:off x="649111" y="228600"/>
            <a:ext cx="8259939" cy="9144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2400" dirty="0" smtClean="0">
                <a:solidFill>
                  <a:srgbClr val="000090"/>
                </a:solidFill>
              </a:rPr>
              <a:t>The region has made ​​significant </a:t>
            </a:r>
            <a:r>
              <a:rPr lang="en-US" sz="2400" dirty="0" smtClean="0">
                <a:solidFill>
                  <a:srgbClr val="000090"/>
                </a:solidFill>
              </a:rPr>
              <a:t>progress in</a:t>
            </a:r>
            <a:r>
              <a:rPr lang="en-US" sz="2400" dirty="0" smtClean="0">
                <a:solidFill>
                  <a:srgbClr val="000090"/>
                </a:solidFill>
              </a:rPr>
              <a:t> expanding potable water and sanitation</a:t>
            </a:r>
            <a:endParaRPr lang="es-ES" sz="2400" dirty="0">
              <a:solidFill>
                <a:srgbClr val="000090"/>
              </a:solidFill>
            </a:endParaRPr>
          </a:p>
        </p:txBody>
      </p:sp>
      <p:graphicFrame>
        <p:nvGraphicFramePr>
          <p:cNvPr id="7" name="Objeto 6"/>
          <p:cNvGraphicFramePr>
            <a:graphicFrameLocks noChangeAspect="1"/>
          </p:cNvGraphicFramePr>
          <p:nvPr>
            <p:extLst>
              <p:ext uri="{D42A27DB-BD31-4B8C-83A1-F6EECF244321}">
                <p14:modId xmlns:p14="http://schemas.microsoft.com/office/powerpoint/2010/main" xmlns="" val="29608939"/>
              </p:ext>
            </p:extLst>
          </p:nvPr>
        </p:nvGraphicFramePr>
        <p:xfrm>
          <a:off x="652463" y="1436688"/>
          <a:ext cx="8004175" cy="4656137"/>
        </p:xfrm>
        <a:graphic>
          <a:graphicData uri="http://schemas.openxmlformats.org/presentationml/2006/ole">
            <p:oleObj spid="_x0000_s5131" name="Document" r:id="rId3" imgW="5964340" imgH="3458389" progId="Word.Document.12">
              <p:embed/>
            </p:oleObj>
          </a:graphicData>
        </a:graphic>
      </p:graphicFrame>
    </p:spTree>
    <p:extLst>
      <p:ext uri="{BB962C8B-B14F-4D97-AF65-F5344CB8AC3E}">
        <p14:creationId xmlns:p14="http://schemas.microsoft.com/office/powerpoint/2010/main" xmlns="" val="224516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a:xfrm>
            <a:off x="663222" y="228600"/>
            <a:ext cx="8023578" cy="914400"/>
          </a:xfrm>
        </p:spPr>
        <p:txBody>
          <a:bodyPr anchor="ctr"/>
          <a:lstStyle/>
          <a:p>
            <a:r>
              <a:rPr lang="es-ES" sz="2200" dirty="0" smtClean="0">
                <a:solidFill>
                  <a:srgbClr val="000090"/>
                </a:solidFill>
              </a:rPr>
              <a:t>In </a:t>
            </a:r>
            <a:r>
              <a:rPr lang="es-ES" sz="2200" dirty="0" err="1" smtClean="0">
                <a:solidFill>
                  <a:srgbClr val="000090"/>
                </a:solidFill>
              </a:rPr>
              <a:t>the</a:t>
            </a:r>
            <a:r>
              <a:rPr lang="es-ES" sz="2200" dirty="0" smtClean="0">
                <a:solidFill>
                  <a:srgbClr val="000090"/>
                </a:solidFill>
              </a:rPr>
              <a:t> </a:t>
            </a:r>
            <a:r>
              <a:rPr lang="es-ES" sz="2200" dirty="0" err="1" smtClean="0">
                <a:solidFill>
                  <a:srgbClr val="000090"/>
                </a:solidFill>
              </a:rPr>
              <a:t>last</a:t>
            </a:r>
            <a:r>
              <a:rPr lang="es-ES" sz="2200" dirty="0" smtClean="0">
                <a:solidFill>
                  <a:srgbClr val="000090"/>
                </a:solidFill>
              </a:rPr>
              <a:t> </a:t>
            </a:r>
            <a:r>
              <a:rPr lang="es-ES" sz="2200" dirty="0" err="1" smtClean="0">
                <a:solidFill>
                  <a:srgbClr val="000090"/>
                </a:solidFill>
              </a:rPr>
              <a:t>five</a:t>
            </a:r>
            <a:r>
              <a:rPr lang="es-ES" sz="2200" dirty="0" smtClean="0">
                <a:solidFill>
                  <a:srgbClr val="000090"/>
                </a:solidFill>
              </a:rPr>
              <a:t> </a:t>
            </a:r>
            <a:r>
              <a:rPr lang="es-ES" sz="2200" dirty="0" err="1" smtClean="0">
                <a:solidFill>
                  <a:srgbClr val="000090"/>
                </a:solidFill>
              </a:rPr>
              <a:t>years</a:t>
            </a:r>
            <a:r>
              <a:rPr lang="es-ES" sz="2200" dirty="0" smtClean="0">
                <a:solidFill>
                  <a:srgbClr val="000090"/>
                </a:solidFill>
              </a:rPr>
              <a:t> </a:t>
            </a:r>
            <a:r>
              <a:rPr lang="es-ES" sz="2200" dirty="0" err="1" smtClean="0">
                <a:solidFill>
                  <a:srgbClr val="000090"/>
                </a:solidFill>
              </a:rPr>
              <a:t>significant</a:t>
            </a:r>
            <a:r>
              <a:rPr lang="es-ES" sz="2200" dirty="0" smtClean="0">
                <a:solidFill>
                  <a:srgbClr val="000090"/>
                </a:solidFill>
              </a:rPr>
              <a:t> </a:t>
            </a:r>
            <a:r>
              <a:rPr lang="es-ES" sz="2200" dirty="0" err="1" smtClean="0">
                <a:solidFill>
                  <a:srgbClr val="000090"/>
                </a:solidFill>
              </a:rPr>
              <a:t>progress</a:t>
            </a:r>
            <a:r>
              <a:rPr lang="es-ES" sz="2200" dirty="0" smtClean="0">
                <a:solidFill>
                  <a:srgbClr val="000090"/>
                </a:solidFill>
              </a:rPr>
              <a:t> has </a:t>
            </a:r>
            <a:r>
              <a:rPr lang="es-ES" sz="2200" dirty="0" err="1" smtClean="0">
                <a:solidFill>
                  <a:srgbClr val="000090"/>
                </a:solidFill>
              </a:rPr>
              <a:t>been</a:t>
            </a:r>
            <a:r>
              <a:rPr lang="es-ES" sz="2200" dirty="0" smtClean="0">
                <a:solidFill>
                  <a:srgbClr val="000090"/>
                </a:solidFill>
              </a:rPr>
              <a:t> </a:t>
            </a:r>
            <a:r>
              <a:rPr lang="es-ES" sz="2200" dirty="0" err="1" smtClean="0">
                <a:solidFill>
                  <a:srgbClr val="000090"/>
                </a:solidFill>
              </a:rPr>
              <a:t>made</a:t>
            </a:r>
            <a:r>
              <a:rPr lang="es-ES" sz="2200" dirty="0" smtClean="0">
                <a:solidFill>
                  <a:srgbClr val="000090"/>
                </a:solidFill>
              </a:rPr>
              <a:t> in </a:t>
            </a:r>
            <a:r>
              <a:rPr lang="es-ES" sz="2200" dirty="0" err="1" smtClean="0">
                <a:solidFill>
                  <a:srgbClr val="000090"/>
                </a:solidFill>
              </a:rPr>
              <a:t>controlling</a:t>
            </a:r>
            <a:r>
              <a:rPr lang="es-ES" sz="2200" dirty="0" smtClean="0">
                <a:solidFill>
                  <a:srgbClr val="000090"/>
                </a:solidFill>
              </a:rPr>
              <a:t> </a:t>
            </a:r>
            <a:r>
              <a:rPr lang="es-ES" sz="2200" dirty="0" err="1" smtClean="0">
                <a:solidFill>
                  <a:srgbClr val="000090"/>
                </a:solidFill>
              </a:rPr>
              <a:t>deforestation</a:t>
            </a:r>
            <a:r>
              <a:rPr lang="es-ES" sz="2200" dirty="0" smtClean="0">
                <a:solidFill>
                  <a:srgbClr val="000090"/>
                </a:solidFill>
              </a:rPr>
              <a:t>, </a:t>
            </a:r>
            <a:r>
              <a:rPr lang="es-ES" sz="2200" dirty="0" err="1" smtClean="0">
                <a:solidFill>
                  <a:srgbClr val="000090"/>
                </a:solidFill>
              </a:rPr>
              <a:t>especially</a:t>
            </a:r>
            <a:r>
              <a:rPr lang="es-ES" sz="2200" dirty="0" smtClean="0">
                <a:solidFill>
                  <a:srgbClr val="000090"/>
                </a:solidFill>
              </a:rPr>
              <a:t> in </a:t>
            </a:r>
            <a:r>
              <a:rPr lang="es-ES" sz="2200" dirty="0" err="1" smtClean="0">
                <a:solidFill>
                  <a:srgbClr val="000090"/>
                </a:solidFill>
              </a:rPr>
              <a:t>the</a:t>
            </a:r>
            <a:r>
              <a:rPr lang="es-ES" sz="2200" dirty="0" smtClean="0">
                <a:solidFill>
                  <a:srgbClr val="000090"/>
                </a:solidFill>
              </a:rPr>
              <a:t> Amazon</a:t>
            </a:r>
            <a:endParaRPr lang="es-ES" sz="2200" dirty="0" smtClean="0">
              <a:solidFill>
                <a:srgbClr val="000090"/>
              </a:solidFill>
            </a:endParaRPr>
          </a:p>
        </p:txBody>
      </p:sp>
      <p:graphicFrame>
        <p:nvGraphicFramePr>
          <p:cNvPr id="6" name="Objeto 5"/>
          <p:cNvGraphicFramePr>
            <a:graphicFrameLocks noChangeAspect="1"/>
          </p:cNvGraphicFramePr>
          <p:nvPr>
            <p:extLst>
              <p:ext uri="{D42A27DB-BD31-4B8C-83A1-F6EECF244321}">
                <p14:modId xmlns:p14="http://schemas.microsoft.com/office/powerpoint/2010/main" xmlns="" val="1420409915"/>
              </p:ext>
            </p:extLst>
          </p:nvPr>
        </p:nvGraphicFramePr>
        <p:xfrm>
          <a:off x="1057275" y="1176338"/>
          <a:ext cx="7124700" cy="5200650"/>
        </p:xfrm>
        <a:graphic>
          <a:graphicData uri="http://schemas.openxmlformats.org/presentationml/2006/ole">
            <p:oleObj spid="_x0000_s4117" name="Document" r:id="rId3" imgW="5623788" imgH="4094712" progId="Word.Document.12">
              <p:embed/>
            </p:oleObj>
          </a:graphicData>
        </a:graphic>
      </p:graphicFrame>
    </p:spTree>
    <p:extLst>
      <p:ext uri="{BB962C8B-B14F-4D97-AF65-F5344CB8AC3E}">
        <p14:creationId xmlns:p14="http://schemas.microsoft.com/office/powerpoint/2010/main" xmlns="" val="17416793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Origen.thmx</Template>
  <TotalTime>1865</TotalTime>
  <Words>1239</Words>
  <Application>Microsoft Office PowerPoint</Application>
  <PresentationFormat>On-screen Show (4:3)</PresentationFormat>
  <Paragraphs>228</Paragraphs>
  <Slides>20</Slides>
  <Notes>4</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Origen</vt:lpstr>
      <vt:lpstr>Microsoft Office Word Document</vt:lpstr>
      <vt:lpstr>Sustainable Development in  Latin America and the Caribbean</vt:lpstr>
      <vt:lpstr>The situation in the region today is quite different from that which existed in 1992</vt:lpstr>
      <vt:lpstr>Latin America and the Caribbean Grows:  5.9% in 2010 and 4.3% in 2011</vt:lpstr>
      <vt:lpstr>Mixed progress has been observed in the sustainability of development</vt:lpstr>
      <vt:lpstr>Mixed progress has been observed in the sustainability of development</vt:lpstr>
      <vt:lpstr>Between 1990 and 2010 poverty fell 17 percentage points, from 48.4% to 31.4%</vt:lpstr>
      <vt:lpstr>Between 1990 and 2010 human development index of the region as a whole improved substantially</vt:lpstr>
      <vt:lpstr>The region has made ​​significant progress in expanding potable water and sanitation</vt:lpstr>
      <vt:lpstr>In the last five years significant progress has been made in controlling deforestation, especially in the Amazon</vt:lpstr>
      <vt:lpstr>Regional emissions of ozone-depleting substances have declined steadily over the last 20 years</vt:lpstr>
      <vt:lpstr>Strengthening the environmental pillar</vt:lpstr>
      <vt:lpstr>As a result, poverty rates should fall in 2011 but indigence rates probably will not, owing to food price inflation</vt:lpstr>
      <vt:lpstr>Despite advances in income distribution, the region remains the most imbalanced in the world.</vt:lpstr>
      <vt:lpstr>The region has a wide disparity in educational quality between different social classes and between rural and urban populations</vt:lpstr>
      <vt:lpstr>Slide 15</vt:lpstr>
      <vt:lpstr>Emissions of greenhouse gases in Latin America and the Caribbean have increased steadily since 1990</vt:lpstr>
      <vt:lpstr>Information for decision-making and civil society participation</vt:lpstr>
      <vt:lpstr>International cooperation and improvements in the terms of international trade are not sufficient</vt:lpstr>
      <vt:lpstr>Strategic Guidlines for Sustainable Development</vt:lpstr>
      <vt:lpstr>Strategic Guidelines for Sustainable Development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 and the Caribbean: regional preparatory process for Rio+20</dc:title>
  <dc:creator>Marcia  Tavares</dc:creator>
  <cp:lastModifiedBy>Amie Figueiredo</cp:lastModifiedBy>
  <cp:revision>176</cp:revision>
  <dcterms:created xsi:type="dcterms:W3CDTF">2011-11-24T21:26:18Z</dcterms:created>
  <dcterms:modified xsi:type="dcterms:W3CDTF">2012-02-01T18:42:01Z</dcterms:modified>
</cp:coreProperties>
</file>